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14"/>
  </p:notesMasterIdLst>
  <p:sldIdLst>
    <p:sldId id="256" r:id="rId2"/>
    <p:sldId id="257" r:id="rId3"/>
    <p:sldId id="262" r:id="rId4"/>
    <p:sldId id="258" r:id="rId5"/>
    <p:sldId id="264" r:id="rId6"/>
    <p:sldId id="268" r:id="rId7"/>
    <p:sldId id="269" r:id="rId8"/>
    <p:sldId id="266" r:id="rId9"/>
    <p:sldId id="260" r:id="rId10"/>
    <p:sldId id="261" r:id="rId11"/>
    <p:sldId id="270"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66" d="100"/>
          <a:sy n="66" d="100"/>
        </p:scale>
        <p:origin x="1330" y="3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BC7D24-CF7F-4CB2-AE57-5EC23128971D}" type="doc">
      <dgm:prSet loTypeId="urn:diagrams.loki3.com/BracketList" loCatId="list" qsTypeId="urn:microsoft.com/office/officeart/2005/8/quickstyle/simple1" qsCatId="simple" csTypeId="urn:microsoft.com/office/officeart/2005/8/colors/accent1_2" csCatId="accent1" phldr="1"/>
      <dgm:spPr/>
      <dgm:t>
        <a:bodyPr/>
        <a:lstStyle/>
        <a:p>
          <a:endParaRPr lang="en-IN"/>
        </a:p>
      </dgm:t>
    </dgm:pt>
    <dgm:pt modelId="{556ECCBA-153C-4EF8-B3E2-959C82025FAC}">
      <dgm:prSet phldrT="[Text]"/>
      <dgm:spPr/>
      <dgm:t>
        <a:bodyPr/>
        <a:lstStyle/>
        <a:p>
          <a:r>
            <a:rPr lang="en-IN" b="1" dirty="0">
              <a:latin typeface="Times New Roman" panose="02020603050405020304" pitchFamily="18" charset="0"/>
              <a:cs typeface="Times New Roman" panose="02020603050405020304" pitchFamily="18" charset="0"/>
            </a:rPr>
            <a:t>CASE 1</a:t>
          </a:r>
        </a:p>
      </dgm:t>
    </dgm:pt>
    <dgm:pt modelId="{7A2554A2-5279-479A-8F8A-FF3E3D9582C2}" type="parTrans" cxnId="{5508962D-3730-4F7B-9674-347B65B894B1}">
      <dgm:prSet/>
      <dgm:spPr/>
      <dgm:t>
        <a:bodyPr/>
        <a:lstStyle/>
        <a:p>
          <a:endParaRPr lang="en-IN"/>
        </a:p>
      </dgm:t>
    </dgm:pt>
    <dgm:pt modelId="{28B106D5-E810-4483-A043-675F6EF5BFE5}" type="sibTrans" cxnId="{5508962D-3730-4F7B-9674-347B65B894B1}">
      <dgm:prSet/>
      <dgm:spPr/>
      <dgm:t>
        <a:bodyPr/>
        <a:lstStyle/>
        <a:p>
          <a:endParaRPr lang="en-IN"/>
        </a:p>
      </dgm:t>
    </dgm:pt>
    <dgm:pt modelId="{28EE48E2-A4F9-4B30-800A-FD2FB8D5F9E0}">
      <dgm:prSet phldrT="[Text]"/>
      <dgm:spPr/>
      <dgm:t>
        <a:bodyPr/>
        <a:lstStyle/>
        <a:p>
          <a:r>
            <a:rPr lang="en-IN" dirty="0">
              <a:latin typeface="Times New Roman" panose="02020603050405020304" pitchFamily="18" charset="0"/>
              <a:cs typeface="Times New Roman" panose="02020603050405020304" pitchFamily="18" charset="0"/>
            </a:rPr>
            <a:t>A 66 years old female presented to OPD with complaints of diminution of vision in right eye for 2 years which was insidious in onset and was gradually progressive .</a:t>
          </a:r>
          <a:endParaRPr lang="en-IN" dirty="0"/>
        </a:p>
      </dgm:t>
    </dgm:pt>
    <dgm:pt modelId="{DB5FA4A4-8013-4B47-AC0C-86F59E2A8C74}" type="parTrans" cxnId="{A56003A5-8B40-4807-B23D-CD3F69CD8713}">
      <dgm:prSet/>
      <dgm:spPr/>
      <dgm:t>
        <a:bodyPr/>
        <a:lstStyle/>
        <a:p>
          <a:endParaRPr lang="en-IN"/>
        </a:p>
      </dgm:t>
    </dgm:pt>
    <dgm:pt modelId="{D380A6FC-B287-4C05-80DA-CEA6616F59E3}" type="sibTrans" cxnId="{A56003A5-8B40-4807-B23D-CD3F69CD8713}">
      <dgm:prSet/>
      <dgm:spPr/>
      <dgm:t>
        <a:bodyPr/>
        <a:lstStyle/>
        <a:p>
          <a:endParaRPr lang="en-IN"/>
        </a:p>
      </dgm:t>
    </dgm:pt>
    <dgm:pt modelId="{331756E6-D8D3-4638-92F6-72DA45CB7FD7}">
      <dgm:prSet phldrT="[Text]"/>
      <dgm:spPr/>
      <dgm:t>
        <a:bodyPr/>
        <a:lstStyle/>
        <a:p>
          <a:r>
            <a:rPr lang="en-IN" b="1" dirty="0">
              <a:latin typeface="Times New Roman" panose="02020603050405020304" pitchFamily="18" charset="0"/>
              <a:cs typeface="Times New Roman" panose="02020603050405020304" pitchFamily="18" charset="0"/>
            </a:rPr>
            <a:t>CASE 2</a:t>
          </a:r>
        </a:p>
      </dgm:t>
    </dgm:pt>
    <dgm:pt modelId="{DB1AD3BD-7927-478B-9F3C-A2C9A0EE0351}" type="parTrans" cxnId="{6491D65C-0D3F-48D0-BC37-540CAEC8D0FA}">
      <dgm:prSet/>
      <dgm:spPr/>
      <dgm:t>
        <a:bodyPr/>
        <a:lstStyle/>
        <a:p>
          <a:endParaRPr lang="en-IN"/>
        </a:p>
      </dgm:t>
    </dgm:pt>
    <dgm:pt modelId="{8B33B2E1-EA89-4696-AEF3-CD4DBB18CF07}" type="sibTrans" cxnId="{6491D65C-0D3F-48D0-BC37-540CAEC8D0FA}">
      <dgm:prSet/>
      <dgm:spPr/>
      <dgm:t>
        <a:bodyPr/>
        <a:lstStyle/>
        <a:p>
          <a:endParaRPr lang="en-IN"/>
        </a:p>
      </dgm:t>
    </dgm:pt>
    <dgm:pt modelId="{4261668E-96A8-4AFD-A170-9AE3E4D14398}">
      <dgm:prSet phldrT="[Text]"/>
      <dgm:spPr/>
      <dgm:t>
        <a:bodyPr/>
        <a:lstStyle/>
        <a:p>
          <a:r>
            <a:rPr lang="en-IN" dirty="0">
              <a:latin typeface="Times New Roman" panose="02020603050405020304" pitchFamily="18" charset="0"/>
              <a:cs typeface="Times New Roman" panose="02020603050405020304" pitchFamily="18" charset="0"/>
            </a:rPr>
            <a:t>A 63 years old female presented with complaints of diminution of vision for 4 months which was progressive .</a:t>
          </a:r>
          <a:endParaRPr lang="en-IN" dirty="0"/>
        </a:p>
      </dgm:t>
    </dgm:pt>
    <dgm:pt modelId="{F30D7A11-17FB-43F8-B1BE-354895D4B80F}" type="parTrans" cxnId="{1A2850CB-E625-4015-ACC0-07671243127C}">
      <dgm:prSet/>
      <dgm:spPr/>
      <dgm:t>
        <a:bodyPr/>
        <a:lstStyle/>
        <a:p>
          <a:endParaRPr lang="en-IN"/>
        </a:p>
      </dgm:t>
    </dgm:pt>
    <dgm:pt modelId="{B7C2431D-1CBA-4FA0-ABC2-21E20972F996}" type="sibTrans" cxnId="{1A2850CB-E625-4015-ACC0-07671243127C}">
      <dgm:prSet/>
      <dgm:spPr/>
      <dgm:t>
        <a:bodyPr/>
        <a:lstStyle/>
        <a:p>
          <a:endParaRPr lang="en-IN"/>
        </a:p>
      </dgm:t>
    </dgm:pt>
    <dgm:pt modelId="{07CAE1DF-0662-43F3-99C2-2D1BB0D46BD2}">
      <dgm:prSet/>
      <dgm:spPr/>
      <dgm:t>
        <a:bodyPr/>
        <a:lstStyle/>
        <a:p>
          <a:r>
            <a:rPr lang="en-IN" dirty="0">
              <a:latin typeface="Times New Roman" panose="02020603050405020304" pitchFamily="18" charset="0"/>
              <a:cs typeface="Times New Roman" panose="02020603050405020304" pitchFamily="18" charset="0"/>
            </a:rPr>
            <a:t>She had a history of right eye cataract surgery done 3 years back and left eye cataract surgery 2 months back.</a:t>
          </a:r>
        </a:p>
      </dgm:t>
    </dgm:pt>
    <dgm:pt modelId="{B56718F0-6BAD-4942-B3F4-14943EF80CD6}" type="parTrans" cxnId="{E642D1D4-A615-4867-9554-2854147EB856}">
      <dgm:prSet/>
      <dgm:spPr/>
      <dgm:t>
        <a:bodyPr/>
        <a:lstStyle/>
        <a:p>
          <a:endParaRPr lang="en-IN"/>
        </a:p>
      </dgm:t>
    </dgm:pt>
    <dgm:pt modelId="{AA265030-456D-4D68-A4F0-97058F098BCE}" type="sibTrans" cxnId="{E642D1D4-A615-4867-9554-2854147EB856}">
      <dgm:prSet/>
      <dgm:spPr/>
      <dgm:t>
        <a:bodyPr/>
        <a:lstStyle/>
        <a:p>
          <a:endParaRPr lang="en-IN"/>
        </a:p>
      </dgm:t>
    </dgm:pt>
    <dgm:pt modelId="{A81F3B6A-7EA5-492B-BFEE-5BDD4A42B657}">
      <dgm:prSet/>
      <dgm:spPr/>
      <dgm:t>
        <a:bodyPr/>
        <a:lstStyle/>
        <a:p>
          <a:r>
            <a:rPr lang="en-IN">
              <a:latin typeface="Times New Roman" panose="02020603050405020304" pitchFamily="18" charset="0"/>
              <a:cs typeface="Times New Roman" panose="02020603050405020304" pitchFamily="18" charset="0"/>
            </a:rPr>
            <a:t>No systemic illness was noted and not using any systemic or topical drugs.</a:t>
          </a:r>
          <a:endParaRPr lang="en-IN" dirty="0">
            <a:latin typeface="Times New Roman" panose="02020603050405020304" pitchFamily="18" charset="0"/>
            <a:cs typeface="Times New Roman" panose="02020603050405020304" pitchFamily="18" charset="0"/>
          </a:endParaRPr>
        </a:p>
      </dgm:t>
    </dgm:pt>
    <dgm:pt modelId="{FEFB0E86-0A4F-4B8D-A2C0-CD6D6B048DD9}" type="parTrans" cxnId="{1F2AD21D-1951-4173-BA28-F3BCA2C85E9E}">
      <dgm:prSet/>
      <dgm:spPr/>
      <dgm:t>
        <a:bodyPr/>
        <a:lstStyle/>
        <a:p>
          <a:endParaRPr lang="en-IN"/>
        </a:p>
      </dgm:t>
    </dgm:pt>
    <dgm:pt modelId="{8878D6EA-6D16-4CF9-8C73-924B0586325B}" type="sibTrans" cxnId="{1F2AD21D-1951-4173-BA28-F3BCA2C85E9E}">
      <dgm:prSet/>
      <dgm:spPr/>
      <dgm:t>
        <a:bodyPr/>
        <a:lstStyle/>
        <a:p>
          <a:endParaRPr lang="en-IN"/>
        </a:p>
      </dgm:t>
    </dgm:pt>
    <dgm:pt modelId="{3C7498F6-5371-423F-AC9F-1D08142887AD}">
      <dgm:prSet/>
      <dgm:spPr/>
      <dgm:t>
        <a:bodyPr/>
        <a:lstStyle/>
        <a:p>
          <a:r>
            <a:rPr lang="en-IN">
              <a:latin typeface="Times New Roman" panose="02020603050405020304" pitchFamily="18" charset="0"/>
              <a:cs typeface="Times New Roman" panose="02020603050405020304" pitchFamily="18" charset="0"/>
            </a:rPr>
            <a:t>She had a history of both eye cataract surgery 1.5 years back</a:t>
          </a:r>
          <a:endParaRPr lang="en-IN" dirty="0">
            <a:latin typeface="Times New Roman" panose="02020603050405020304" pitchFamily="18" charset="0"/>
            <a:cs typeface="Times New Roman" panose="02020603050405020304" pitchFamily="18" charset="0"/>
          </a:endParaRPr>
        </a:p>
      </dgm:t>
    </dgm:pt>
    <dgm:pt modelId="{6F3B83C1-2002-48B0-B30C-677377024704}" type="parTrans" cxnId="{EDA4A314-35D9-4FB9-B819-CF15BFA55FD6}">
      <dgm:prSet/>
      <dgm:spPr/>
      <dgm:t>
        <a:bodyPr/>
        <a:lstStyle/>
        <a:p>
          <a:endParaRPr lang="en-IN"/>
        </a:p>
      </dgm:t>
    </dgm:pt>
    <dgm:pt modelId="{8FE6A696-5BFD-4286-ABF8-CD878D8612F0}" type="sibTrans" cxnId="{EDA4A314-35D9-4FB9-B819-CF15BFA55FD6}">
      <dgm:prSet/>
      <dgm:spPr/>
      <dgm:t>
        <a:bodyPr/>
        <a:lstStyle/>
        <a:p>
          <a:endParaRPr lang="en-IN"/>
        </a:p>
      </dgm:t>
    </dgm:pt>
    <dgm:pt modelId="{3E57BF65-2E48-4216-9C8C-191C6833A80D}">
      <dgm:prSet/>
      <dgm:spPr/>
      <dgm:t>
        <a:bodyPr/>
        <a:lstStyle/>
        <a:p>
          <a:r>
            <a:rPr lang="en-IN">
              <a:latin typeface="Times New Roman" panose="02020603050405020304" pitchFamily="18" charset="0"/>
              <a:cs typeface="Times New Roman" panose="02020603050405020304" pitchFamily="18" charset="0"/>
            </a:rPr>
            <a:t>No systemic illness was noted and not using any systemic or topical drugs.</a:t>
          </a:r>
          <a:endParaRPr lang="en-IN" dirty="0">
            <a:latin typeface="Times New Roman" panose="02020603050405020304" pitchFamily="18" charset="0"/>
            <a:cs typeface="Times New Roman" panose="02020603050405020304" pitchFamily="18" charset="0"/>
          </a:endParaRPr>
        </a:p>
      </dgm:t>
    </dgm:pt>
    <dgm:pt modelId="{86586507-7A8A-4E84-AC83-F922EB1601B7}" type="parTrans" cxnId="{686E6D49-2A96-41B1-A8DE-2BC3A72222B3}">
      <dgm:prSet/>
      <dgm:spPr/>
      <dgm:t>
        <a:bodyPr/>
        <a:lstStyle/>
        <a:p>
          <a:endParaRPr lang="en-IN"/>
        </a:p>
      </dgm:t>
    </dgm:pt>
    <dgm:pt modelId="{D7F1DAFF-DF64-4511-8914-EF77B9E9BF24}" type="sibTrans" cxnId="{686E6D49-2A96-41B1-A8DE-2BC3A72222B3}">
      <dgm:prSet/>
      <dgm:spPr/>
      <dgm:t>
        <a:bodyPr/>
        <a:lstStyle/>
        <a:p>
          <a:endParaRPr lang="en-IN"/>
        </a:p>
      </dgm:t>
    </dgm:pt>
    <dgm:pt modelId="{76534EB0-3198-4712-88FE-8E21D748280E}" type="pres">
      <dgm:prSet presAssocID="{AFBC7D24-CF7F-4CB2-AE57-5EC23128971D}" presName="Name0" presStyleCnt="0">
        <dgm:presLayoutVars>
          <dgm:dir/>
          <dgm:animLvl val="lvl"/>
          <dgm:resizeHandles val="exact"/>
        </dgm:presLayoutVars>
      </dgm:prSet>
      <dgm:spPr/>
    </dgm:pt>
    <dgm:pt modelId="{4A6B88C4-7E32-43C4-BF95-93D7899EBBD6}" type="pres">
      <dgm:prSet presAssocID="{556ECCBA-153C-4EF8-B3E2-959C82025FAC}" presName="linNode" presStyleCnt="0"/>
      <dgm:spPr/>
    </dgm:pt>
    <dgm:pt modelId="{81C2894A-B8EB-44A4-922E-880A8F8A5A2C}" type="pres">
      <dgm:prSet presAssocID="{556ECCBA-153C-4EF8-B3E2-959C82025FAC}" presName="parTx" presStyleLbl="revTx" presStyleIdx="0" presStyleCnt="2">
        <dgm:presLayoutVars>
          <dgm:chMax val="1"/>
          <dgm:bulletEnabled val="1"/>
        </dgm:presLayoutVars>
      </dgm:prSet>
      <dgm:spPr/>
    </dgm:pt>
    <dgm:pt modelId="{CECE8337-FDDC-4510-9F36-13D41126CE1B}" type="pres">
      <dgm:prSet presAssocID="{556ECCBA-153C-4EF8-B3E2-959C82025FAC}" presName="bracket" presStyleLbl="parChTrans1D1" presStyleIdx="0" presStyleCnt="2"/>
      <dgm:spPr/>
    </dgm:pt>
    <dgm:pt modelId="{6BA59D02-A3DC-4E1C-8B28-3A763E752839}" type="pres">
      <dgm:prSet presAssocID="{556ECCBA-153C-4EF8-B3E2-959C82025FAC}" presName="spH" presStyleCnt="0"/>
      <dgm:spPr/>
    </dgm:pt>
    <dgm:pt modelId="{26E3F4CB-E2BF-45BB-A877-5CEB7E67BE4C}" type="pres">
      <dgm:prSet presAssocID="{556ECCBA-153C-4EF8-B3E2-959C82025FAC}" presName="desTx" presStyleLbl="node1" presStyleIdx="0" presStyleCnt="2">
        <dgm:presLayoutVars>
          <dgm:bulletEnabled val="1"/>
        </dgm:presLayoutVars>
      </dgm:prSet>
      <dgm:spPr/>
    </dgm:pt>
    <dgm:pt modelId="{21A74CC4-B3F8-437C-871F-08C740CF998C}" type="pres">
      <dgm:prSet presAssocID="{28B106D5-E810-4483-A043-675F6EF5BFE5}" presName="spV" presStyleCnt="0"/>
      <dgm:spPr/>
    </dgm:pt>
    <dgm:pt modelId="{07AA0AEF-8EA4-489E-B698-562FD7A70FD3}" type="pres">
      <dgm:prSet presAssocID="{331756E6-D8D3-4638-92F6-72DA45CB7FD7}" presName="linNode" presStyleCnt="0"/>
      <dgm:spPr/>
    </dgm:pt>
    <dgm:pt modelId="{2654EEE0-5C59-41A1-A8D6-8437F7F5F349}" type="pres">
      <dgm:prSet presAssocID="{331756E6-D8D3-4638-92F6-72DA45CB7FD7}" presName="parTx" presStyleLbl="revTx" presStyleIdx="1" presStyleCnt="2">
        <dgm:presLayoutVars>
          <dgm:chMax val="1"/>
          <dgm:bulletEnabled val="1"/>
        </dgm:presLayoutVars>
      </dgm:prSet>
      <dgm:spPr/>
    </dgm:pt>
    <dgm:pt modelId="{896B9B10-8D38-4F58-B39C-CE2EA05BD12C}" type="pres">
      <dgm:prSet presAssocID="{331756E6-D8D3-4638-92F6-72DA45CB7FD7}" presName="bracket" presStyleLbl="parChTrans1D1" presStyleIdx="1" presStyleCnt="2"/>
      <dgm:spPr/>
    </dgm:pt>
    <dgm:pt modelId="{90440120-4508-44A7-A468-9E4F5135E64D}" type="pres">
      <dgm:prSet presAssocID="{331756E6-D8D3-4638-92F6-72DA45CB7FD7}" presName="spH" presStyleCnt="0"/>
      <dgm:spPr/>
    </dgm:pt>
    <dgm:pt modelId="{4A54C473-3009-48BB-B0AD-22E96F0934B3}" type="pres">
      <dgm:prSet presAssocID="{331756E6-D8D3-4638-92F6-72DA45CB7FD7}" presName="desTx" presStyleLbl="node1" presStyleIdx="1" presStyleCnt="2">
        <dgm:presLayoutVars>
          <dgm:bulletEnabled val="1"/>
        </dgm:presLayoutVars>
      </dgm:prSet>
      <dgm:spPr/>
    </dgm:pt>
  </dgm:ptLst>
  <dgm:cxnLst>
    <dgm:cxn modelId="{761F1202-D0D3-4BC6-AE79-C41DFACC9E0D}" type="presOf" srcId="{331756E6-D8D3-4638-92F6-72DA45CB7FD7}" destId="{2654EEE0-5C59-41A1-A8D6-8437F7F5F349}" srcOrd="0" destOrd="0" presId="urn:diagrams.loki3.com/BracketList"/>
    <dgm:cxn modelId="{F8943614-1DD5-458D-94C5-3C142F9A311D}" type="presOf" srcId="{3E57BF65-2E48-4216-9C8C-191C6833A80D}" destId="{4A54C473-3009-48BB-B0AD-22E96F0934B3}" srcOrd="0" destOrd="2" presId="urn:diagrams.loki3.com/BracketList"/>
    <dgm:cxn modelId="{EDA4A314-35D9-4FB9-B819-CF15BFA55FD6}" srcId="{331756E6-D8D3-4638-92F6-72DA45CB7FD7}" destId="{3C7498F6-5371-423F-AC9F-1D08142887AD}" srcOrd="1" destOrd="0" parTransId="{6F3B83C1-2002-48B0-B30C-677377024704}" sibTransId="{8FE6A696-5BFD-4286-ABF8-CD878D8612F0}"/>
    <dgm:cxn modelId="{2CC4C91C-15FF-4B62-B3C0-1B41139EA214}" type="presOf" srcId="{3C7498F6-5371-423F-AC9F-1D08142887AD}" destId="{4A54C473-3009-48BB-B0AD-22E96F0934B3}" srcOrd="0" destOrd="1" presId="urn:diagrams.loki3.com/BracketList"/>
    <dgm:cxn modelId="{8E61851D-5D39-459A-9DFA-26D53C353BEA}" type="presOf" srcId="{4261668E-96A8-4AFD-A170-9AE3E4D14398}" destId="{4A54C473-3009-48BB-B0AD-22E96F0934B3}" srcOrd="0" destOrd="0" presId="urn:diagrams.loki3.com/BracketList"/>
    <dgm:cxn modelId="{1F2AD21D-1951-4173-BA28-F3BCA2C85E9E}" srcId="{556ECCBA-153C-4EF8-B3E2-959C82025FAC}" destId="{A81F3B6A-7EA5-492B-BFEE-5BDD4A42B657}" srcOrd="2" destOrd="0" parTransId="{FEFB0E86-0A4F-4B8D-A2C0-CD6D6B048DD9}" sibTransId="{8878D6EA-6D16-4CF9-8C73-924B0586325B}"/>
    <dgm:cxn modelId="{5508962D-3730-4F7B-9674-347B65B894B1}" srcId="{AFBC7D24-CF7F-4CB2-AE57-5EC23128971D}" destId="{556ECCBA-153C-4EF8-B3E2-959C82025FAC}" srcOrd="0" destOrd="0" parTransId="{7A2554A2-5279-479A-8F8A-FF3E3D9582C2}" sibTransId="{28B106D5-E810-4483-A043-675F6EF5BFE5}"/>
    <dgm:cxn modelId="{6491D65C-0D3F-48D0-BC37-540CAEC8D0FA}" srcId="{AFBC7D24-CF7F-4CB2-AE57-5EC23128971D}" destId="{331756E6-D8D3-4638-92F6-72DA45CB7FD7}" srcOrd="1" destOrd="0" parTransId="{DB1AD3BD-7927-478B-9F3C-A2C9A0EE0351}" sibTransId="{8B33B2E1-EA89-4696-AEF3-CD4DBB18CF07}"/>
    <dgm:cxn modelId="{686E6D49-2A96-41B1-A8DE-2BC3A72222B3}" srcId="{331756E6-D8D3-4638-92F6-72DA45CB7FD7}" destId="{3E57BF65-2E48-4216-9C8C-191C6833A80D}" srcOrd="2" destOrd="0" parTransId="{86586507-7A8A-4E84-AC83-F922EB1601B7}" sibTransId="{D7F1DAFF-DF64-4511-8914-EF77B9E9BF24}"/>
    <dgm:cxn modelId="{B3FE1278-9F1C-4E1B-AD77-D7BBFF15251B}" type="presOf" srcId="{556ECCBA-153C-4EF8-B3E2-959C82025FAC}" destId="{81C2894A-B8EB-44A4-922E-880A8F8A5A2C}" srcOrd="0" destOrd="0" presId="urn:diagrams.loki3.com/BracketList"/>
    <dgm:cxn modelId="{B14BD07F-3010-4C02-84EB-79D659B2E7BD}" type="presOf" srcId="{28EE48E2-A4F9-4B30-800A-FD2FB8D5F9E0}" destId="{26E3F4CB-E2BF-45BB-A877-5CEB7E67BE4C}" srcOrd="0" destOrd="0" presId="urn:diagrams.loki3.com/BracketList"/>
    <dgm:cxn modelId="{CD0BB491-DE75-4111-B2E4-7F1B514239F4}" type="presOf" srcId="{AFBC7D24-CF7F-4CB2-AE57-5EC23128971D}" destId="{76534EB0-3198-4712-88FE-8E21D748280E}" srcOrd="0" destOrd="0" presId="urn:diagrams.loki3.com/BracketList"/>
    <dgm:cxn modelId="{A56003A5-8B40-4807-B23D-CD3F69CD8713}" srcId="{556ECCBA-153C-4EF8-B3E2-959C82025FAC}" destId="{28EE48E2-A4F9-4B30-800A-FD2FB8D5F9E0}" srcOrd="0" destOrd="0" parTransId="{DB5FA4A4-8013-4B47-AC0C-86F59E2A8C74}" sibTransId="{D380A6FC-B287-4C05-80DA-CEA6616F59E3}"/>
    <dgm:cxn modelId="{118BE8B1-F73E-4995-8289-2AEE981B6EFC}" type="presOf" srcId="{07CAE1DF-0662-43F3-99C2-2D1BB0D46BD2}" destId="{26E3F4CB-E2BF-45BB-A877-5CEB7E67BE4C}" srcOrd="0" destOrd="1" presId="urn:diagrams.loki3.com/BracketList"/>
    <dgm:cxn modelId="{1A2850CB-E625-4015-ACC0-07671243127C}" srcId="{331756E6-D8D3-4638-92F6-72DA45CB7FD7}" destId="{4261668E-96A8-4AFD-A170-9AE3E4D14398}" srcOrd="0" destOrd="0" parTransId="{F30D7A11-17FB-43F8-B1BE-354895D4B80F}" sibTransId="{B7C2431D-1CBA-4FA0-ABC2-21E20972F996}"/>
    <dgm:cxn modelId="{E642D1D4-A615-4867-9554-2854147EB856}" srcId="{556ECCBA-153C-4EF8-B3E2-959C82025FAC}" destId="{07CAE1DF-0662-43F3-99C2-2D1BB0D46BD2}" srcOrd="1" destOrd="0" parTransId="{B56718F0-6BAD-4942-B3F4-14943EF80CD6}" sibTransId="{AA265030-456D-4D68-A4F0-97058F098BCE}"/>
    <dgm:cxn modelId="{411762D7-2D5C-4128-A308-AA33A33C4D50}" type="presOf" srcId="{A81F3B6A-7EA5-492B-BFEE-5BDD4A42B657}" destId="{26E3F4CB-E2BF-45BB-A877-5CEB7E67BE4C}" srcOrd="0" destOrd="2" presId="urn:diagrams.loki3.com/BracketList"/>
    <dgm:cxn modelId="{1A810A30-72AF-4311-A6F0-F2AF2DBE8BF5}" type="presParOf" srcId="{76534EB0-3198-4712-88FE-8E21D748280E}" destId="{4A6B88C4-7E32-43C4-BF95-93D7899EBBD6}" srcOrd="0" destOrd="0" presId="urn:diagrams.loki3.com/BracketList"/>
    <dgm:cxn modelId="{CFC1E0AE-BF81-42C2-B150-4F36DFC3B8A5}" type="presParOf" srcId="{4A6B88C4-7E32-43C4-BF95-93D7899EBBD6}" destId="{81C2894A-B8EB-44A4-922E-880A8F8A5A2C}" srcOrd="0" destOrd="0" presId="urn:diagrams.loki3.com/BracketList"/>
    <dgm:cxn modelId="{C6AB2972-94BE-4FC6-A9C9-12C00291317B}" type="presParOf" srcId="{4A6B88C4-7E32-43C4-BF95-93D7899EBBD6}" destId="{CECE8337-FDDC-4510-9F36-13D41126CE1B}" srcOrd="1" destOrd="0" presId="urn:diagrams.loki3.com/BracketList"/>
    <dgm:cxn modelId="{B1B77112-4F5A-4802-BA1A-C61512ED0218}" type="presParOf" srcId="{4A6B88C4-7E32-43C4-BF95-93D7899EBBD6}" destId="{6BA59D02-A3DC-4E1C-8B28-3A763E752839}" srcOrd="2" destOrd="0" presId="urn:diagrams.loki3.com/BracketList"/>
    <dgm:cxn modelId="{8680DBE8-D7F2-4D90-A50F-44A0DF82D6F6}" type="presParOf" srcId="{4A6B88C4-7E32-43C4-BF95-93D7899EBBD6}" destId="{26E3F4CB-E2BF-45BB-A877-5CEB7E67BE4C}" srcOrd="3" destOrd="0" presId="urn:diagrams.loki3.com/BracketList"/>
    <dgm:cxn modelId="{D37B410E-3F63-4450-B269-5CD6AF4400B4}" type="presParOf" srcId="{76534EB0-3198-4712-88FE-8E21D748280E}" destId="{21A74CC4-B3F8-437C-871F-08C740CF998C}" srcOrd="1" destOrd="0" presId="urn:diagrams.loki3.com/BracketList"/>
    <dgm:cxn modelId="{9F00FCD3-F64E-43B5-B823-3CA3DD7FDF0C}" type="presParOf" srcId="{76534EB0-3198-4712-88FE-8E21D748280E}" destId="{07AA0AEF-8EA4-489E-B698-562FD7A70FD3}" srcOrd="2" destOrd="0" presId="urn:diagrams.loki3.com/BracketList"/>
    <dgm:cxn modelId="{F79DE32C-F66A-432C-9EA4-727679EA8B9C}" type="presParOf" srcId="{07AA0AEF-8EA4-489E-B698-562FD7A70FD3}" destId="{2654EEE0-5C59-41A1-A8D6-8437F7F5F349}" srcOrd="0" destOrd="0" presId="urn:diagrams.loki3.com/BracketList"/>
    <dgm:cxn modelId="{5C78C3E1-3912-43A1-8501-1F653970D67A}" type="presParOf" srcId="{07AA0AEF-8EA4-489E-B698-562FD7A70FD3}" destId="{896B9B10-8D38-4F58-B39C-CE2EA05BD12C}" srcOrd="1" destOrd="0" presId="urn:diagrams.loki3.com/BracketList"/>
    <dgm:cxn modelId="{4B5758BD-6816-49E3-844A-C174143C55A9}" type="presParOf" srcId="{07AA0AEF-8EA4-489E-B698-562FD7A70FD3}" destId="{90440120-4508-44A7-A468-9E4F5135E64D}" srcOrd="2" destOrd="0" presId="urn:diagrams.loki3.com/BracketList"/>
    <dgm:cxn modelId="{0D5BECA9-B5F8-41C2-B75C-5F1B1C2C5A61}" type="presParOf" srcId="{07AA0AEF-8EA4-489E-B698-562FD7A70FD3}" destId="{4A54C473-3009-48BB-B0AD-22E96F0934B3}"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2894A-B8EB-44A4-922E-880A8F8A5A2C}">
      <dsp:nvSpPr>
        <dsp:cNvPr id="0" name=""/>
        <dsp:cNvSpPr/>
      </dsp:nvSpPr>
      <dsp:spPr>
        <a:xfrm>
          <a:off x="4679" y="880442"/>
          <a:ext cx="2393658"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IN" sz="2000" b="1" kern="1200" dirty="0">
              <a:latin typeface="Times New Roman" panose="02020603050405020304" pitchFamily="18" charset="0"/>
              <a:cs typeface="Times New Roman" panose="02020603050405020304" pitchFamily="18" charset="0"/>
            </a:rPr>
            <a:t>CASE 1</a:t>
          </a:r>
        </a:p>
      </dsp:txBody>
      <dsp:txXfrm>
        <a:off x="4679" y="880442"/>
        <a:ext cx="2393658" cy="396000"/>
      </dsp:txXfrm>
    </dsp:sp>
    <dsp:sp modelId="{CECE8337-FDDC-4510-9F36-13D41126CE1B}">
      <dsp:nvSpPr>
        <dsp:cNvPr id="0" name=""/>
        <dsp:cNvSpPr/>
      </dsp:nvSpPr>
      <dsp:spPr>
        <a:xfrm>
          <a:off x="2398338" y="14192"/>
          <a:ext cx="478731" cy="2128500"/>
        </a:xfrm>
        <a:prstGeom prst="leftBrace">
          <a:avLst>
            <a:gd name="adj1" fmla="val 35000"/>
            <a:gd name="adj2" fmla="val 5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E3F4CB-E2BF-45BB-A877-5CEB7E67BE4C}">
      <dsp:nvSpPr>
        <dsp:cNvPr id="0" name=""/>
        <dsp:cNvSpPr/>
      </dsp:nvSpPr>
      <dsp:spPr>
        <a:xfrm>
          <a:off x="3068562" y="14192"/>
          <a:ext cx="6510751" cy="212850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IN" sz="2000" kern="1200" dirty="0">
              <a:latin typeface="Times New Roman" panose="02020603050405020304" pitchFamily="18" charset="0"/>
              <a:cs typeface="Times New Roman" panose="02020603050405020304" pitchFamily="18" charset="0"/>
            </a:rPr>
            <a:t>A 66 years old female presented to OPD with complaints of diminution of vision in right eye for 2 years which was insidious in onset and was gradually progressive .</a:t>
          </a:r>
          <a:endParaRPr lang="en-IN" sz="2000" kern="1200" dirty="0"/>
        </a:p>
        <a:p>
          <a:pPr marL="228600" lvl="1" indent="-228600" algn="l" defTabSz="889000">
            <a:lnSpc>
              <a:spcPct val="90000"/>
            </a:lnSpc>
            <a:spcBef>
              <a:spcPct val="0"/>
            </a:spcBef>
            <a:spcAft>
              <a:spcPct val="15000"/>
            </a:spcAft>
            <a:buChar char="•"/>
          </a:pPr>
          <a:r>
            <a:rPr lang="en-IN" sz="2000" kern="1200" dirty="0">
              <a:latin typeface="Times New Roman" panose="02020603050405020304" pitchFamily="18" charset="0"/>
              <a:cs typeface="Times New Roman" panose="02020603050405020304" pitchFamily="18" charset="0"/>
            </a:rPr>
            <a:t>She had a history of right eye cataract surgery done 3 years back and left eye cataract surgery 2 months back.</a:t>
          </a:r>
        </a:p>
        <a:p>
          <a:pPr marL="228600" lvl="1" indent="-228600" algn="l" defTabSz="889000">
            <a:lnSpc>
              <a:spcPct val="90000"/>
            </a:lnSpc>
            <a:spcBef>
              <a:spcPct val="0"/>
            </a:spcBef>
            <a:spcAft>
              <a:spcPct val="15000"/>
            </a:spcAft>
            <a:buChar char="•"/>
          </a:pPr>
          <a:r>
            <a:rPr lang="en-IN" sz="2000" kern="1200">
              <a:latin typeface="Times New Roman" panose="02020603050405020304" pitchFamily="18" charset="0"/>
              <a:cs typeface="Times New Roman" panose="02020603050405020304" pitchFamily="18" charset="0"/>
            </a:rPr>
            <a:t>No systemic illness was noted and not using any systemic or topical drugs.</a:t>
          </a:r>
          <a:endParaRPr lang="en-IN" sz="2000" kern="1200" dirty="0">
            <a:latin typeface="Times New Roman" panose="02020603050405020304" pitchFamily="18" charset="0"/>
            <a:cs typeface="Times New Roman" panose="02020603050405020304" pitchFamily="18" charset="0"/>
          </a:endParaRPr>
        </a:p>
      </dsp:txBody>
      <dsp:txXfrm>
        <a:off x="3068562" y="14192"/>
        <a:ext cx="6510751" cy="2128500"/>
      </dsp:txXfrm>
    </dsp:sp>
    <dsp:sp modelId="{2654EEE0-5C59-41A1-A8D6-8437F7F5F349}">
      <dsp:nvSpPr>
        <dsp:cNvPr id="0" name=""/>
        <dsp:cNvSpPr/>
      </dsp:nvSpPr>
      <dsp:spPr>
        <a:xfrm>
          <a:off x="4679" y="2957192"/>
          <a:ext cx="2393658"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IN" sz="2000" b="1" kern="1200" dirty="0">
              <a:latin typeface="Times New Roman" panose="02020603050405020304" pitchFamily="18" charset="0"/>
              <a:cs typeface="Times New Roman" panose="02020603050405020304" pitchFamily="18" charset="0"/>
            </a:rPr>
            <a:t>CASE 2</a:t>
          </a:r>
        </a:p>
      </dsp:txBody>
      <dsp:txXfrm>
        <a:off x="4679" y="2957192"/>
        <a:ext cx="2393658" cy="396000"/>
      </dsp:txXfrm>
    </dsp:sp>
    <dsp:sp modelId="{896B9B10-8D38-4F58-B39C-CE2EA05BD12C}">
      <dsp:nvSpPr>
        <dsp:cNvPr id="0" name=""/>
        <dsp:cNvSpPr/>
      </dsp:nvSpPr>
      <dsp:spPr>
        <a:xfrm>
          <a:off x="2398338" y="2214692"/>
          <a:ext cx="478731" cy="1881000"/>
        </a:xfrm>
        <a:prstGeom prst="leftBrace">
          <a:avLst>
            <a:gd name="adj1" fmla="val 35000"/>
            <a:gd name="adj2" fmla="val 5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54C473-3009-48BB-B0AD-22E96F0934B3}">
      <dsp:nvSpPr>
        <dsp:cNvPr id="0" name=""/>
        <dsp:cNvSpPr/>
      </dsp:nvSpPr>
      <dsp:spPr>
        <a:xfrm>
          <a:off x="3068562" y="2214692"/>
          <a:ext cx="6510751" cy="188100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IN" sz="2000" kern="1200" dirty="0">
              <a:latin typeface="Times New Roman" panose="02020603050405020304" pitchFamily="18" charset="0"/>
              <a:cs typeface="Times New Roman" panose="02020603050405020304" pitchFamily="18" charset="0"/>
            </a:rPr>
            <a:t>A 63 years old female presented with complaints of diminution of vision for 4 months which was progressive .</a:t>
          </a:r>
          <a:endParaRPr lang="en-IN" sz="2000" kern="1200" dirty="0"/>
        </a:p>
        <a:p>
          <a:pPr marL="228600" lvl="1" indent="-228600" algn="l" defTabSz="889000">
            <a:lnSpc>
              <a:spcPct val="90000"/>
            </a:lnSpc>
            <a:spcBef>
              <a:spcPct val="0"/>
            </a:spcBef>
            <a:spcAft>
              <a:spcPct val="15000"/>
            </a:spcAft>
            <a:buChar char="•"/>
          </a:pPr>
          <a:r>
            <a:rPr lang="en-IN" sz="2000" kern="1200">
              <a:latin typeface="Times New Roman" panose="02020603050405020304" pitchFamily="18" charset="0"/>
              <a:cs typeface="Times New Roman" panose="02020603050405020304" pitchFamily="18" charset="0"/>
            </a:rPr>
            <a:t>She had a history of both eye cataract surgery 1.5 years back</a:t>
          </a:r>
          <a:endParaRPr lang="en-IN"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n-IN" sz="2000" kern="1200">
              <a:latin typeface="Times New Roman" panose="02020603050405020304" pitchFamily="18" charset="0"/>
              <a:cs typeface="Times New Roman" panose="02020603050405020304" pitchFamily="18" charset="0"/>
            </a:rPr>
            <a:t>No systemic illness was noted and not using any systemic or topical drugs.</a:t>
          </a:r>
          <a:endParaRPr lang="en-IN" sz="2000" kern="1200" dirty="0">
            <a:latin typeface="Times New Roman" panose="02020603050405020304" pitchFamily="18" charset="0"/>
            <a:cs typeface="Times New Roman" panose="02020603050405020304" pitchFamily="18" charset="0"/>
          </a:endParaRPr>
        </a:p>
      </dsp:txBody>
      <dsp:txXfrm>
        <a:off x="3068562" y="2214692"/>
        <a:ext cx="6510751" cy="1881000"/>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17835-DDBE-47B9-B4E2-5814C91249A8}" type="datetimeFigureOut">
              <a:rPr lang="en-IN" smtClean="0"/>
              <a:t>14-08-2024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4D0C1-7BBD-4CE3-A79F-B2B67FAFD0B5}" type="slidenum">
              <a:rPr lang="en-IN" smtClean="0"/>
              <a:t>‹#›</a:t>
            </a:fld>
            <a:endParaRPr lang="en-IN"/>
          </a:p>
        </p:txBody>
      </p:sp>
    </p:spTree>
    <p:extLst>
      <p:ext uri="{BB962C8B-B14F-4D97-AF65-F5344CB8AC3E}">
        <p14:creationId xmlns:p14="http://schemas.microsoft.com/office/powerpoint/2010/main" val="2426648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9C4D0C1-7BBD-4CE3-A79F-B2B67FAFD0B5}" type="slidenum">
              <a:rPr lang="en-IN" smtClean="0"/>
              <a:t>1</a:t>
            </a:fld>
            <a:endParaRPr lang="en-IN"/>
          </a:p>
        </p:txBody>
      </p:sp>
    </p:spTree>
    <p:extLst>
      <p:ext uri="{BB962C8B-B14F-4D97-AF65-F5344CB8AC3E}">
        <p14:creationId xmlns:p14="http://schemas.microsoft.com/office/powerpoint/2010/main" val="1664797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1D9F9-1BCC-4FA9-9418-C2F49EA27418}" type="datetimeFigureOut">
              <a:rPr lang="en-IN" smtClean="0"/>
              <a:t>14-08-2024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36E6F7-A0B4-4750-8C39-3CD7D6C527C9}" type="slidenum">
              <a:rPr lang="en-IN" smtClean="0"/>
              <a:t>‹#›</a:t>
            </a:fld>
            <a:endParaRPr lang="en-IN"/>
          </a:p>
        </p:txBody>
      </p:sp>
    </p:spTree>
    <p:extLst>
      <p:ext uri="{BB962C8B-B14F-4D97-AF65-F5344CB8AC3E}">
        <p14:creationId xmlns:p14="http://schemas.microsoft.com/office/powerpoint/2010/main" val="1731491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41D9F9-1BCC-4FA9-9418-C2F49EA27418}" type="datetimeFigureOut">
              <a:rPr lang="en-IN" smtClean="0"/>
              <a:t>14-08-2024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636E6F7-A0B4-4750-8C39-3CD7D6C527C9}" type="slidenum">
              <a:rPr lang="en-IN" smtClean="0"/>
              <a:t>‹#›</a:t>
            </a:fld>
            <a:endParaRPr lang="en-IN"/>
          </a:p>
        </p:txBody>
      </p:sp>
    </p:spTree>
    <p:extLst>
      <p:ext uri="{BB962C8B-B14F-4D97-AF65-F5344CB8AC3E}">
        <p14:creationId xmlns:p14="http://schemas.microsoft.com/office/powerpoint/2010/main" val="2267302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C41D9F9-1BCC-4FA9-9418-C2F49EA27418}" type="datetimeFigureOut">
              <a:rPr lang="en-IN" smtClean="0"/>
              <a:t>14-08-2024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36E6F7-A0B4-4750-8C39-3CD7D6C527C9}" type="slidenum">
              <a:rPr lang="en-IN" smtClean="0"/>
              <a:t>‹#›</a:t>
            </a:fld>
            <a:endParaRPr lang="en-IN"/>
          </a:p>
        </p:txBody>
      </p:sp>
    </p:spTree>
    <p:extLst>
      <p:ext uri="{BB962C8B-B14F-4D97-AF65-F5344CB8AC3E}">
        <p14:creationId xmlns:p14="http://schemas.microsoft.com/office/powerpoint/2010/main" val="1346263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C41D9F9-1BCC-4FA9-9418-C2F49EA27418}" type="datetimeFigureOut">
              <a:rPr lang="en-IN" smtClean="0"/>
              <a:t>14-08-2024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36E6F7-A0B4-4750-8C39-3CD7D6C527C9}" type="slidenum">
              <a:rPr lang="en-IN" smtClean="0"/>
              <a:t>‹#›</a:t>
            </a:fld>
            <a:endParaRPr lang="en-IN"/>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43283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1D9F9-1BCC-4FA9-9418-C2F49EA27418}" type="datetimeFigureOut">
              <a:rPr lang="en-IN" smtClean="0"/>
              <a:t>14-08-2024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36E6F7-A0B4-4750-8C39-3CD7D6C527C9}" type="slidenum">
              <a:rPr lang="en-IN" smtClean="0"/>
              <a:t>‹#›</a:t>
            </a:fld>
            <a:endParaRPr lang="en-IN"/>
          </a:p>
        </p:txBody>
      </p:sp>
    </p:spTree>
    <p:extLst>
      <p:ext uri="{BB962C8B-B14F-4D97-AF65-F5344CB8AC3E}">
        <p14:creationId xmlns:p14="http://schemas.microsoft.com/office/powerpoint/2010/main" val="2088383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C41D9F9-1BCC-4FA9-9418-C2F49EA27418}" type="datetimeFigureOut">
              <a:rPr lang="en-IN" smtClean="0"/>
              <a:t>14-08-2024</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36E6F7-A0B4-4750-8C39-3CD7D6C527C9}" type="slidenum">
              <a:rPr lang="en-IN" smtClean="0"/>
              <a:t>‹#›</a:t>
            </a:fld>
            <a:endParaRPr lang="en-IN"/>
          </a:p>
        </p:txBody>
      </p:sp>
    </p:spTree>
    <p:extLst>
      <p:ext uri="{BB962C8B-B14F-4D97-AF65-F5344CB8AC3E}">
        <p14:creationId xmlns:p14="http://schemas.microsoft.com/office/powerpoint/2010/main" val="3955304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C41D9F9-1BCC-4FA9-9418-C2F49EA27418}" type="datetimeFigureOut">
              <a:rPr lang="en-IN" smtClean="0"/>
              <a:t>14-08-2024</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36E6F7-A0B4-4750-8C39-3CD7D6C527C9}" type="slidenum">
              <a:rPr lang="en-IN" smtClean="0"/>
              <a:t>‹#›</a:t>
            </a:fld>
            <a:endParaRPr lang="en-IN"/>
          </a:p>
        </p:txBody>
      </p:sp>
    </p:spTree>
    <p:extLst>
      <p:ext uri="{BB962C8B-B14F-4D97-AF65-F5344CB8AC3E}">
        <p14:creationId xmlns:p14="http://schemas.microsoft.com/office/powerpoint/2010/main" val="3842008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1D9F9-1BCC-4FA9-9418-C2F49EA27418}" type="datetimeFigureOut">
              <a:rPr lang="en-IN" smtClean="0"/>
              <a:t>14-08-2024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36E6F7-A0B4-4750-8C39-3CD7D6C527C9}" type="slidenum">
              <a:rPr lang="en-IN" smtClean="0"/>
              <a:t>‹#›</a:t>
            </a:fld>
            <a:endParaRPr lang="en-IN"/>
          </a:p>
        </p:txBody>
      </p:sp>
    </p:spTree>
    <p:extLst>
      <p:ext uri="{BB962C8B-B14F-4D97-AF65-F5344CB8AC3E}">
        <p14:creationId xmlns:p14="http://schemas.microsoft.com/office/powerpoint/2010/main" val="4154132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1D9F9-1BCC-4FA9-9418-C2F49EA27418}" type="datetimeFigureOut">
              <a:rPr lang="en-IN" smtClean="0"/>
              <a:t>14-08-2024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36E6F7-A0B4-4750-8C39-3CD7D6C527C9}" type="slidenum">
              <a:rPr lang="en-IN" smtClean="0"/>
              <a:t>‹#›</a:t>
            </a:fld>
            <a:endParaRPr lang="en-IN"/>
          </a:p>
        </p:txBody>
      </p:sp>
    </p:spTree>
    <p:extLst>
      <p:ext uri="{BB962C8B-B14F-4D97-AF65-F5344CB8AC3E}">
        <p14:creationId xmlns:p14="http://schemas.microsoft.com/office/powerpoint/2010/main" val="3450196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C41D9F9-1BCC-4FA9-9418-C2F49EA27418}" type="datetimeFigureOut">
              <a:rPr lang="en-IN" smtClean="0"/>
              <a:t>14-08-2024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36E6F7-A0B4-4750-8C39-3CD7D6C527C9}" type="slidenum">
              <a:rPr lang="en-IN" smtClean="0"/>
              <a:t>‹#›</a:t>
            </a:fld>
            <a:endParaRPr lang="en-IN"/>
          </a:p>
        </p:txBody>
      </p:sp>
    </p:spTree>
    <p:extLst>
      <p:ext uri="{BB962C8B-B14F-4D97-AF65-F5344CB8AC3E}">
        <p14:creationId xmlns:p14="http://schemas.microsoft.com/office/powerpoint/2010/main" val="1454500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1D9F9-1BCC-4FA9-9418-C2F49EA27418}" type="datetimeFigureOut">
              <a:rPr lang="en-IN" smtClean="0"/>
              <a:t>14-08-2024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36E6F7-A0B4-4750-8C39-3CD7D6C527C9}" type="slidenum">
              <a:rPr lang="en-IN" smtClean="0"/>
              <a:t>‹#›</a:t>
            </a:fld>
            <a:endParaRPr lang="en-IN"/>
          </a:p>
        </p:txBody>
      </p:sp>
    </p:spTree>
    <p:extLst>
      <p:ext uri="{BB962C8B-B14F-4D97-AF65-F5344CB8AC3E}">
        <p14:creationId xmlns:p14="http://schemas.microsoft.com/office/powerpoint/2010/main" val="726497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1D9F9-1BCC-4FA9-9418-C2F49EA27418}" type="datetimeFigureOut">
              <a:rPr lang="en-IN" smtClean="0"/>
              <a:t>14-08-2024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636E6F7-A0B4-4750-8C39-3CD7D6C527C9}" type="slidenum">
              <a:rPr lang="en-IN" smtClean="0"/>
              <a:t>‹#›</a:t>
            </a:fld>
            <a:endParaRPr lang="en-IN"/>
          </a:p>
        </p:txBody>
      </p:sp>
    </p:spTree>
    <p:extLst>
      <p:ext uri="{BB962C8B-B14F-4D97-AF65-F5344CB8AC3E}">
        <p14:creationId xmlns:p14="http://schemas.microsoft.com/office/powerpoint/2010/main" val="49185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1D9F9-1BCC-4FA9-9418-C2F49EA27418}" type="datetimeFigureOut">
              <a:rPr lang="en-IN" smtClean="0"/>
              <a:t>14-08-2024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636E6F7-A0B4-4750-8C39-3CD7D6C527C9}" type="slidenum">
              <a:rPr lang="en-IN" smtClean="0"/>
              <a:t>‹#›</a:t>
            </a:fld>
            <a:endParaRPr lang="en-IN"/>
          </a:p>
        </p:txBody>
      </p:sp>
    </p:spTree>
    <p:extLst>
      <p:ext uri="{BB962C8B-B14F-4D97-AF65-F5344CB8AC3E}">
        <p14:creationId xmlns:p14="http://schemas.microsoft.com/office/powerpoint/2010/main" val="4203400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C41D9F9-1BCC-4FA9-9418-C2F49EA27418}" type="datetimeFigureOut">
              <a:rPr lang="en-IN" smtClean="0"/>
              <a:t>14-08-2024</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2636E6F7-A0B4-4750-8C39-3CD7D6C527C9}" type="slidenum">
              <a:rPr lang="en-IN" smtClean="0"/>
              <a:t>‹#›</a:t>
            </a:fld>
            <a:endParaRPr lang="en-IN"/>
          </a:p>
        </p:txBody>
      </p:sp>
    </p:spTree>
    <p:extLst>
      <p:ext uri="{BB962C8B-B14F-4D97-AF65-F5344CB8AC3E}">
        <p14:creationId xmlns:p14="http://schemas.microsoft.com/office/powerpoint/2010/main" val="909300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C41D9F9-1BCC-4FA9-9418-C2F49EA27418}" type="datetimeFigureOut">
              <a:rPr lang="en-IN" smtClean="0"/>
              <a:t>14-08-2024</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2636E6F7-A0B4-4750-8C39-3CD7D6C527C9}" type="slidenum">
              <a:rPr lang="en-IN" smtClean="0"/>
              <a:t>‹#›</a:t>
            </a:fld>
            <a:endParaRPr lang="en-IN"/>
          </a:p>
        </p:txBody>
      </p:sp>
    </p:spTree>
    <p:extLst>
      <p:ext uri="{BB962C8B-B14F-4D97-AF65-F5344CB8AC3E}">
        <p14:creationId xmlns:p14="http://schemas.microsoft.com/office/powerpoint/2010/main" val="2613671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C41D9F9-1BCC-4FA9-9418-C2F49EA27418}" type="datetimeFigureOut">
              <a:rPr lang="en-IN" smtClean="0"/>
              <a:t>14-08-2024</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2636E6F7-A0B4-4750-8C39-3CD7D6C527C9}" type="slidenum">
              <a:rPr lang="en-IN" smtClean="0"/>
              <a:t>‹#›</a:t>
            </a:fld>
            <a:endParaRPr lang="en-IN"/>
          </a:p>
        </p:txBody>
      </p:sp>
    </p:spTree>
    <p:extLst>
      <p:ext uri="{BB962C8B-B14F-4D97-AF65-F5344CB8AC3E}">
        <p14:creationId xmlns:p14="http://schemas.microsoft.com/office/powerpoint/2010/main" val="3460862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41D9F9-1BCC-4FA9-9418-C2F49EA27418}" type="datetimeFigureOut">
              <a:rPr lang="en-IN" smtClean="0"/>
              <a:t>14-08-2024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636E6F7-A0B4-4750-8C39-3CD7D6C527C9}" type="slidenum">
              <a:rPr lang="en-IN" smtClean="0"/>
              <a:t>‹#›</a:t>
            </a:fld>
            <a:endParaRPr lang="en-IN"/>
          </a:p>
        </p:txBody>
      </p:sp>
    </p:spTree>
    <p:extLst>
      <p:ext uri="{BB962C8B-B14F-4D97-AF65-F5344CB8AC3E}">
        <p14:creationId xmlns:p14="http://schemas.microsoft.com/office/powerpoint/2010/main" val="305347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C41D9F9-1BCC-4FA9-9418-C2F49EA27418}" type="datetimeFigureOut">
              <a:rPr lang="en-IN" smtClean="0"/>
              <a:t>14-08-2024</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636E6F7-A0B4-4750-8C39-3CD7D6C527C9}" type="slidenum">
              <a:rPr lang="en-IN" smtClean="0"/>
              <a:t>‹#›</a:t>
            </a:fld>
            <a:endParaRPr lang="en-IN"/>
          </a:p>
        </p:txBody>
      </p:sp>
    </p:spTree>
    <p:extLst>
      <p:ext uri="{BB962C8B-B14F-4D97-AF65-F5344CB8AC3E}">
        <p14:creationId xmlns:p14="http://schemas.microsoft.com/office/powerpoint/2010/main" val="2099067293"/>
      </p:ext>
    </p:extLst>
  </p:cSld>
  <p:clrMap bg1="dk1" tx1="lt1" bg2="dk2"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 id="2147484021" r:id="rId13"/>
    <p:sldLayoutId id="2147484022" r:id="rId14"/>
    <p:sldLayoutId id="2147484023" r:id="rId15"/>
    <p:sldLayoutId id="2147484024" r:id="rId16"/>
    <p:sldLayoutId id="21474840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3F671-0AAC-D691-5A1F-E253C48F4477}"/>
              </a:ext>
            </a:extLst>
          </p:cNvPr>
          <p:cNvSpPr>
            <a:spLocks noGrp="1"/>
          </p:cNvSpPr>
          <p:nvPr>
            <p:ph type="ctrTitle"/>
          </p:nvPr>
        </p:nvSpPr>
        <p:spPr>
          <a:xfrm>
            <a:off x="1592826" y="620924"/>
            <a:ext cx="9144000" cy="2387600"/>
          </a:xfrm>
        </p:spPr>
        <p:txBody>
          <a:bodyPr>
            <a:noAutofit/>
          </a:bodyPr>
          <a:lstStyle/>
          <a:p>
            <a:r>
              <a:rPr lang="en-IN" sz="5400" dirty="0">
                <a:solidFill>
                  <a:schemeClr val="accent3">
                    <a:lumMod val="40000"/>
                    <a:lumOff val="60000"/>
                  </a:schemeClr>
                </a:solidFill>
                <a:latin typeface="Times New Roman" panose="02020603050405020304" pitchFamily="18" charset="0"/>
                <a:cs typeface="Times New Roman" panose="02020603050405020304" pitchFamily="18" charset="0"/>
              </a:rPr>
              <a:t>Delayed Postoperative Intraocular Lens Opacification: Case report</a:t>
            </a:r>
            <a:endParaRPr lang="en-IN" sz="5400" i="1" dirty="0">
              <a:solidFill>
                <a:schemeClr val="accent3">
                  <a:lumMod val="40000"/>
                  <a:lumOff val="60000"/>
                </a:schemeClr>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0BDBF991-6E29-CE75-A8F4-1C86F8CCD358}"/>
              </a:ext>
            </a:extLst>
          </p:cNvPr>
          <p:cNvSpPr>
            <a:spLocks noGrp="1"/>
          </p:cNvSpPr>
          <p:nvPr>
            <p:ph type="subTitle" idx="1"/>
          </p:nvPr>
        </p:nvSpPr>
        <p:spPr>
          <a:xfrm>
            <a:off x="1369671" y="3429000"/>
            <a:ext cx="10822329" cy="3219193"/>
          </a:xfrm>
          <a:effectLst>
            <a:glow rad="63500">
              <a:schemeClr val="accent1">
                <a:satMod val="175000"/>
                <a:alpha val="40000"/>
              </a:schemeClr>
            </a:glow>
          </a:effectLst>
        </p:spPr>
        <p:txBody>
          <a:bodyPr>
            <a:normAutofit/>
          </a:bodyPr>
          <a:lstStyle/>
          <a:p>
            <a:r>
              <a:rPr lang="en-IN" b="1" dirty="0">
                <a:solidFill>
                  <a:schemeClr val="accent5">
                    <a:lumMod val="40000"/>
                    <a:lumOff val="60000"/>
                  </a:schemeClr>
                </a:solidFill>
                <a:latin typeface="Times New Roman" panose="02020603050405020304" pitchFamily="18" charset="0"/>
                <a:cs typeface="Times New Roman" panose="02020603050405020304" pitchFamily="18" charset="0"/>
              </a:rPr>
              <a:t>Presenting Author: </a:t>
            </a:r>
            <a:r>
              <a:rPr lang="en-IN" dirty="0" err="1">
                <a:solidFill>
                  <a:schemeClr val="accent5">
                    <a:lumMod val="40000"/>
                    <a:lumOff val="60000"/>
                  </a:schemeClr>
                </a:solidFill>
                <a:latin typeface="Times New Roman" panose="02020603050405020304" pitchFamily="18" charset="0"/>
                <a:cs typeface="Times New Roman" panose="02020603050405020304" pitchFamily="18" charset="0"/>
              </a:rPr>
              <a:t>Dr.</a:t>
            </a:r>
            <a:r>
              <a:rPr lang="en-IN" dirty="0">
                <a:solidFill>
                  <a:schemeClr val="accent5">
                    <a:lumMod val="40000"/>
                    <a:lumOff val="60000"/>
                  </a:schemeClr>
                </a:solidFill>
                <a:latin typeface="Times New Roman" panose="02020603050405020304" pitchFamily="18" charset="0"/>
                <a:cs typeface="Times New Roman" panose="02020603050405020304" pitchFamily="18" charset="0"/>
              </a:rPr>
              <a:t> Neha </a:t>
            </a:r>
            <a:r>
              <a:rPr lang="en-IN" dirty="0" err="1">
                <a:solidFill>
                  <a:schemeClr val="accent5">
                    <a:lumMod val="40000"/>
                    <a:lumOff val="60000"/>
                  </a:schemeClr>
                </a:solidFill>
                <a:latin typeface="Times New Roman" panose="02020603050405020304" pitchFamily="18" charset="0"/>
                <a:cs typeface="Times New Roman" panose="02020603050405020304" pitchFamily="18" charset="0"/>
              </a:rPr>
              <a:t>Laspal</a:t>
            </a:r>
            <a:r>
              <a:rPr lang="en-IN" dirty="0">
                <a:solidFill>
                  <a:schemeClr val="accent5">
                    <a:lumMod val="40000"/>
                    <a:lumOff val="60000"/>
                  </a:schemeClr>
                </a:solidFill>
                <a:latin typeface="Times New Roman" panose="02020603050405020304" pitchFamily="18" charset="0"/>
                <a:cs typeface="Times New Roman" panose="02020603050405020304" pitchFamily="18" charset="0"/>
              </a:rPr>
              <a:t>, 2</a:t>
            </a:r>
            <a:r>
              <a:rPr lang="en-IN" baseline="30000" dirty="0">
                <a:solidFill>
                  <a:schemeClr val="accent5">
                    <a:lumMod val="40000"/>
                    <a:lumOff val="60000"/>
                  </a:schemeClr>
                </a:solidFill>
                <a:latin typeface="Times New Roman" panose="02020603050405020304" pitchFamily="18" charset="0"/>
                <a:cs typeface="Times New Roman" panose="02020603050405020304" pitchFamily="18" charset="0"/>
              </a:rPr>
              <a:t>nd</a:t>
            </a:r>
            <a:r>
              <a:rPr lang="en-IN" dirty="0">
                <a:solidFill>
                  <a:schemeClr val="accent5">
                    <a:lumMod val="40000"/>
                    <a:lumOff val="60000"/>
                  </a:schemeClr>
                </a:solidFill>
                <a:latin typeface="Times New Roman" panose="02020603050405020304" pitchFamily="18" charset="0"/>
                <a:cs typeface="Times New Roman" panose="02020603050405020304" pitchFamily="18" charset="0"/>
              </a:rPr>
              <a:t> Year Resident</a:t>
            </a:r>
          </a:p>
          <a:p>
            <a:r>
              <a:rPr lang="en-IN" b="1" dirty="0">
                <a:solidFill>
                  <a:schemeClr val="accent5">
                    <a:lumMod val="40000"/>
                    <a:lumOff val="60000"/>
                  </a:schemeClr>
                </a:solidFill>
                <a:latin typeface="Times New Roman" panose="02020603050405020304" pitchFamily="18" charset="0"/>
                <a:cs typeface="Times New Roman" panose="02020603050405020304" pitchFamily="18" charset="0"/>
              </a:rPr>
              <a:t>                                             Co-Authors:</a:t>
            </a:r>
          </a:p>
          <a:p>
            <a:r>
              <a:rPr lang="en-IN" dirty="0">
                <a:solidFill>
                  <a:schemeClr val="accent5">
                    <a:lumMod val="40000"/>
                    <a:lumOff val="60000"/>
                  </a:schemeClr>
                </a:solidFill>
                <a:latin typeface="Times New Roman" panose="02020603050405020304" pitchFamily="18" charset="0"/>
                <a:cs typeface="Times New Roman" panose="02020603050405020304" pitchFamily="18" charset="0"/>
              </a:rPr>
              <a:t>                    Dr . </a:t>
            </a:r>
            <a:r>
              <a:rPr lang="en-IN" dirty="0" err="1">
                <a:solidFill>
                  <a:schemeClr val="accent5">
                    <a:lumMod val="40000"/>
                    <a:lumOff val="60000"/>
                  </a:schemeClr>
                </a:solidFill>
                <a:latin typeface="Times New Roman" panose="02020603050405020304" pitchFamily="18" charset="0"/>
                <a:cs typeface="Times New Roman" panose="02020603050405020304" pitchFamily="18" charset="0"/>
              </a:rPr>
              <a:t>Kalpit</a:t>
            </a:r>
            <a:r>
              <a:rPr lang="en-IN" dirty="0">
                <a:solidFill>
                  <a:schemeClr val="accent5">
                    <a:lumMod val="40000"/>
                    <a:lumOff val="60000"/>
                  </a:schemeClr>
                </a:solidFill>
                <a:latin typeface="Times New Roman" panose="02020603050405020304" pitchFamily="18" charset="0"/>
                <a:cs typeface="Times New Roman" panose="02020603050405020304" pitchFamily="18" charset="0"/>
              </a:rPr>
              <a:t>  P. Shah, Associate Professor</a:t>
            </a:r>
          </a:p>
          <a:p>
            <a:r>
              <a:rPr lang="en-IN" dirty="0">
                <a:solidFill>
                  <a:schemeClr val="accent5">
                    <a:lumMod val="40000"/>
                    <a:lumOff val="60000"/>
                  </a:schemeClr>
                </a:solidFill>
                <a:latin typeface="Times New Roman" panose="02020603050405020304" pitchFamily="18" charset="0"/>
                <a:cs typeface="Times New Roman" panose="02020603050405020304" pitchFamily="18" charset="0"/>
              </a:rPr>
              <a:t>                    Dr . Sania  </a:t>
            </a:r>
            <a:r>
              <a:rPr lang="en-IN" dirty="0" err="1">
                <a:solidFill>
                  <a:schemeClr val="accent5">
                    <a:lumMod val="40000"/>
                    <a:lumOff val="60000"/>
                  </a:schemeClr>
                </a:solidFill>
                <a:latin typeface="Times New Roman" panose="02020603050405020304" pitchFamily="18" charset="0"/>
                <a:cs typeface="Times New Roman" panose="02020603050405020304" pitchFamily="18" charset="0"/>
              </a:rPr>
              <a:t>Gulwani</a:t>
            </a:r>
            <a:r>
              <a:rPr lang="en-IN" dirty="0">
                <a:solidFill>
                  <a:schemeClr val="accent5">
                    <a:lumMod val="40000"/>
                    <a:lumOff val="60000"/>
                  </a:schemeClr>
                </a:solidFill>
                <a:latin typeface="Times New Roman" panose="02020603050405020304" pitchFamily="18" charset="0"/>
                <a:cs typeface="Times New Roman" panose="02020603050405020304" pitchFamily="18" charset="0"/>
              </a:rPr>
              <a:t>, Senior Resident</a:t>
            </a:r>
          </a:p>
          <a:p>
            <a:r>
              <a:rPr lang="en-IN" b="1" dirty="0">
                <a:solidFill>
                  <a:schemeClr val="accent5">
                    <a:lumMod val="40000"/>
                    <a:lumOff val="60000"/>
                  </a:schemeClr>
                </a:solidFill>
                <a:latin typeface="Times New Roman" panose="02020603050405020304" pitchFamily="18" charset="0"/>
                <a:cs typeface="Times New Roman" panose="02020603050405020304" pitchFamily="18" charset="0"/>
              </a:rPr>
              <a:t>    M &amp; J Western Regional Institute of Ophthalmology, Ahmedabad</a:t>
            </a:r>
          </a:p>
          <a:p>
            <a:r>
              <a:rPr lang="en-IN" sz="1400" b="1" dirty="0">
                <a:solidFill>
                  <a:schemeClr val="accent5">
                    <a:lumMod val="40000"/>
                    <a:lumOff val="60000"/>
                  </a:schemeClr>
                </a:solidFill>
                <a:latin typeface="Times New Roman" panose="02020603050405020304" pitchFamily="18" charset="0"/>
                <a:cs typeface="Times New Roman" panose="02020603050405020304" pitchFamily="18" charset="0"/>
              </a:rPr>
              <a:t>                                            </a:t>
            </a:r>
          </a:p>
          <a:p>
            <a:r>
              <a:rPr lang="en-IN" sz="1400" b="1" dirty="0">
                <a:solidFill>
                  <a:schemeClr val="accent5">
                    <a:lumMod val="40000"/>
                    <a:lumOff val="60000"/>
                  </a:schemeClr>
                </a:solidFill>
                <a:latin typeface="Times New Roman" panose="02020603050405020304" pitchFamily="18" charset="0"/>
                <a:cs typeface="Times New Roman" panose="02020603050405020304" pitchFamily="18" charset="0"/>
              </a:rPr>
              <a:t>                                               No financial or conflicts  of interest</a:t>
            </a:r>
          </a:p>
        </p:txBody>
      </p:sp>
    </p:spTree>
    <p:extLst>
      <p:ext uri="{BB962C8B-B14F-4D97-AF65-F5344CB8AC3E}">
        <p14:creationId xmlns:p14="http://schemas.microsoft.com/office/powerpoint/2010/main" val="2260724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3265D-2012-22C4-A83B-A9945B6E8D71}"/>
              </a:ext>
            </a:extLst>
          </p:cNvPr>
          <p:cNvSpPr>
            <a:spLocks noGrp="1"/>
          </p:cNvSpPr>
          <p:nvPr>
            <p:ph type="title"/>
          </p:nvPr>
        </p:nvSpPr>
        <p:spPr/>
        <p:txBody>
          <a:bodyPr>
            <a:normAutofit/>
          </a:bodyPr>
          <a:lstStyle/>
          <a:p>
            <a:r>
              <a:rPr lang="en-IN" sz="3600" dirty="0">
                <a:solidFill>
                  <a:schemeClr val="accent3">
                    <a:lumMod val="40000"/>
                    <a:lumOff val="60000"/>
                  </a:schemeClr>
                </a:solidFill>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E93F852F-561A-D95F-4AFE-DCB90953A459}"/>
              </a:ext>
            </a:extLst>
          </p:cNvPr>
          <p:cNvSpPr>
            <a:spLocks noGrp="1"/>
          </p:cNvSpPr>
          <p:nvPr>
            <p:ph idx="1"/>
          </p:nvPr>
        </p:nvSpPr>
        <p:spPr>
          <a:xfrm>
            <a:off x="838200" y="1435510"/>
            <a:ext cx="10515600" cy="4741453"/>
          </a:xfrm>
        </p:spPr>
        <p:txBody>
          <a:bodyPr>
            <a:normAutofit fontScale="25000" lnSpcReduction="20000"/>
          </a:bodyPr>
          <a:lstStyle/>
          <a:p>
            <a:pPr>
              <a:lnSpc>
                <a:spcPct val="170000"/>
              </a:lnSpc>
            </a:pPr>
            <a:r>
              <a:rPr lang="en-IN" sz="8000" kern="100" dirty="0">
                <a:effectLst/>
                <a:latin typeface="Times New Roman" panose="02020603050405020304" pitchFamily="18" charset="0"/>
                <a:ea typeface="Aptos" panose="020B0004020202020204" pitchFamily="34" charset="0"/>
                <a:cs typeface="Mangal" panose="02040503050203030202" pitchFamily="18" charset="0"/>
              </a:rPr>
              <a:t>IOL opacification can be one of the rare differential diagnosis for delayed diminution </a:t>
            </a:r>
            <a:r>
              <a:rPr lang="en-IN" sz="8000" kern="100" dirty="0">
                <a:latin typeface="Times New Roman" panose="02020603050405020304" pitchFamily="18" charset="0"/>
                <a:ea typeface="Aptos" panose="020B0004020202020204" pitchFamily="34" charset="0"/>
                <a:cs typeface="Mangal" panose="02040503050203030202" pitchFamily="18" charset="0"/>
              </a:rPr>
              <a:t>of </a:t>
            </a:r>
            <a:r>
              <a:rPr lang="en-IN" sz="8000" kern="100" dirty="0">
                <a:effectLst/>
                <a:latin typeface="Times New Roman" panose="02020603050405020304" pitchFamily="18" charset="0"/>
                <a:ea typeface="Aptos" panose="020B0004020202020204" pitchFamily="34" charset="0"/>
                <a:cs typeface="Mangal" panose="02040503050203030202" pitchFamily="18" charset="0"/>
              </a:rPr>
              <a:t>vision postoperatively. </a:t>
            </a:r>
          </a:p>
          <a:p>
            <a:pPr>
              <a:lnSpc>
                <a:spcPct val="170000"/>
              </a:lnSpc>
            </a:pPr>
            <a:r>
              <a:rPr lang="en-IN" sz="8000" kern="100" dirty="0">
                <a:latin typeface="Times New Roman" panose="02020603050405020304" pitchFamily="18" charset="0"/>
                <a:ea typeface="Aptos" panose="020B0004020202020204" pitchFamily="34" charset="0"/>
                <a:cs typeface="Mangal" panose="02040503050203030202" pitchFamily="18" charset="0"/>
              </a:rPr>
              <a:t>IOL opacification possess challenges in diagnosis as it can be </a:t>
            </a:r>
            <a:r>
              <a:rPr lang="en-US" sz="8000" dirty="0">
                <a:latin typeface="Times New Roman" panose="02020603050405020304" pitchFamily="18" charset="0"/>
                <a:cs typeface="Times New Roman" panose="02020603050405020304" pitchFamily="18" charset="0"/>
              </a:rPr>
              <a:t>mistaken</a:t>
            </a:r>
            <a:r>
              <a:rPr lang="en-US" sz="8000" dirty="0"/>
              <a:t> </a:t>
            </a:r>
            <a:r>
              <a:rPr lang="en-US" sz="8000" dirty="0">
                <a:latin typeface="Times New Roman" panose="02020603050405020304" pitchFamily="18" charset="0"/>
                <a:cs typeface="Times New Roman" panose="02020603050405020304" pitchFamily="18" charset="0"/>
              </a:rPr>
              <a:t>for posterior capsule opacification.</a:t>
            </a:r>
            <a:endParaRPr lang="en-IN" sz="8000" kern="100" dirty="0">
              <a:effectLst/>
              <a:latin typeface="Times New Roman" panose="02020603050405020304" pitchFamily="18" charset="0"/>
              <a:ea typeface="Aptos" panose="020B0004020202020204" pitchFamily="34" charset="0"/>
              <a:cs typeface="Mangal" panose="02040503050203030202" pitchFamily="18" charset="0"/>
            </a:endParaRPr>
          </a:p>
          <a:p>
            <a:pPr>
              <a:lnSpc>
                <a:spcPct val="170000"/>
              </a:lnSpc>
            </a:pPr>
            <a:r>
              <a:rPr lang="en-IN" sz="8000" kern="100" dirty="0">
                <a:effectLst/>
                <a:latin typeface="Times New Roman" panose="02020603050405020304" pitchFamily="18" charset="0"/>
                <a:ea typeface="Aptos" panose="020B0004020202020204" pitchFamily="34" charset="0"/>
                <a:cs typeface="Mangal" panose="02040503050203030202" pitchFamily="18" charset="0"/>
              </a:rPr>
              <a:t>Clinical identification and complete evaluation is important before planning any intervention. </a:t>
            </a:r>
          </a:p>
          <a:p>
            <a:pPr>
              <a:lnSpc>
                <a:spcPct val="170000"/>
              </a:lnSpc>
            </a:pPr>
            <a:r>
              <a:rPr lang="en-IN" sz="8000" kern="100" dirty="0">
                <a:effectLst/>
                <a:latin typeface="Times New Roman" panose="02020603050405020304" pitchFamily="18" charset="0"/>
                <a:ea typeface="Aptos" panose="020B0004020202020204" pitchFamily="34" charset="0"/>
                <a:cs typeface="Mangal" panose="02040503050203030202" pitchFamily="18" charset="0"/>
              </a:rPr>
              <a:t>IOL exchange can restore vision owing to IOL opacification in most cases though it can be associated with a high incidence of complications. </a:t>
            </a:r>
            <a:endParaRPr lang="en-IN" sz="8000" kern="100" dirty="0">
              <a:latin typeface="Times New Roman" panose="02020603050405020304" pitchFamily="18" charset="0"/>
              <a:ea typeface="Aptos" panose="020B0004020202020204" pitchFamily="34" charset="0"/>
              <a:cs typeface="Mangal" panose="02040503050203030202" pitchFamily="18" charset="0"/>
            </a:endParaRPr>
          </a:p>
          <a:p>
            <a:pPr>
              <a:lnSpc>
                <a:spcPct val="170000"/>
              </a:lnSpc>
            </a:pPr>
            <a:r>
              <a:rPr lang="en-IN" sz="8000" kern="100" dirty="0">
                <a:effectLst/>
                <a:latin typeface="Times New Roman" panose="02020603050405020304" pitchFamily="18" charset="0"/>
                <a:ea typeface="Aptos" panose="020B0004020202020204" pitchFamily="34" charset="0"/>
                <a:cs typeface="Mangal" panose="02040503050203030202" pitchFamily="18" charset="0"/>
              </a:rPr>
              <a:t>In summary, correct diagnosis of this complication followed by appropriate management is crucial for effective treatment.</a:t>
            </a:r>
            <a:endParaRPr lang="en-IN" sz="8000" kern="100" dirty="0">
              <a:effectLst/>
              <a:latin typeface="Aptos" panose="020B0004020202020204" pitchFamily="34" charset="0"/>
              <a:ea typeface="Aptos" panose="020B0004020202020204" pitchFamily="34" charset="0"/>
              <a:cs typeface="Mangal" panose="02040503050203030202" pitchFamily="18" charset="0"/>
            </a:endParaRPr>
          </a:p>
          <a:p>
            <a:endParaRPr lang="en-IN" dirty="0"/>
          </a:p>
        </p:txBody>
      </p:sp>
    </p:spTree>
    <p:extLst>
      <p:ext uri="{BB962C8B-B14F-4D97-AF65-F5344CB8AC3E}">
        <p14:creationId xmlns:p14="http://schemas.microsoft.com/office/powerpoint/2010/main" val="2648385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B912BA4-2E12-2322-B13A-E558DC6F9BD2}"/>
              </a:ext>
            </a:extLst>
          </p:cNvPr>
          <p:cNvSpPr>
            <a:spLocks noGrp="1"/>
          </p:cNvSpPr>
          <p:nvPr>
            <p:ph type="title"/>
          </p:nvPr>
        </p:nvSpPr>
        <p:spPr>
          <a:xfrm>
            <a:off x="838200" y="365125"/>
            <a:ext cx="10515600" cy="1325563"/>
          </a:xfrm>
        </p:spPr>
        <p:txBody>
          <a:bodyPr/>
          <a:lstStyle/>
          <a:p>
            <a:r>
              <a:rPr lang="en-US" dirty="0">
                <a:solidFill>
                  <a:schemeClr val="accent3">
                    <a:lumMod val="40000"/>
                    <a:lumOff val="60000"/>
                  </a:schemeClr>
                </a:solidFill>
                <a:latin typeface="Times New Roman" panose="02020603050405020304" pitchFamily="18" charset="0"/>
                <a:cs typeface="Times New Roman" panose="02020603050405020304" pitchFamily="18" charset="0"/>
              </a:rPr>
              <a:t>References:</a:t>
            </a:r>
            <a:endParaRPr lang="en-IN" dirty="0">
              <a:solidFill>
                <a:schemeClr val="accent3">
                  <a:lumMod val="40000"/>
                  <a:lumOff val="60000"/>
                </a:schemeClr>
              </a:solidFill>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73B7B4A2-2637-A44E-2F52-4B1DC5A5B0DB}"/>
              </a:ext>
            </a:extLst>
          </p:cNvPr>
          <p:cNvSpPr>
            <a:spLocks noGrp="1"/>
          </p:cNvSpPr>
          <p:nvPr>
            <p:ph idx="1"/>
          </p:nvPr>
        </p:nvSpPr>
        <p:spPr>
          <a:xfrm>
            <a:off x="838200" y="1825625"/>
            <a:ext cx="10515600" cy="4351338"/>
          </a:xfrm>
        </p:spPr>
        <p:txBody>
          <a:bodyPr>
            <a:normAutofit/>
          </a:bodyPr>
          <a:lstStyle/>
          <a:p>
            <a:pPr marL="0" marR="457200" indent="0" algn="l">
              <a:buNone/>
            </a:pPr>
            <a:r>
              <a:rPr lang="en-US" sz="2400" dirty="0">
                <a:latin typeface="Times New Roman" panose="02020603050405020304" pitchFamily="18" charset="0"/>
                <a:cs typeface="Times New Roman" panose="02020603050405020304" pitchFamily="18" charset="0"/>
              </a:rPr>
              <a:t> </a:t>
            </a:r>
            <a:r>
              <a:rPr lang="en-US" sz="2400" b="0" i="0" dirty="0">
                <a:effectLst/>
                <a:latin typeface="Times New Roman" panose="02020603050405020304" pitchFamily="18" charset="0"/>
                <a:cs typeface="Times New Roman" panose="02020603050405020304" pitchFamily="18" charset="0"/>
              </a:rPr>
              <a:t>1. </a:t>
            </a:r>
            <a:r>
              <a:rPr lang="en-US" sz="2400" b="0" i="0" dirty="0" err="1">
                <a:effectLst/>
                <a:latin typeface="Times New Roman" panose="02020603050405020304" pitchFamily="18" charset="0"/>
                <a:cs typeface="Times New Roman" panose="02020603050405020304" pitchFamily="18" charset="0"/>
              </a:rPr>
              <a:t>Balasubramaniam</a:t>
            </a:r>
            <a:r>
              <a:rPr lang="en-US" sz="2400" b="0" i="0" dirty="0">
                <a:effectLst/>
                <a:latin typeface="Times New Roman" panose="02020603050405020304" pitchFamily="18" charset="0"/>
                <a:cs typeface="Times New Roman" panose="02020603050405020304" pitchFamily="18" charset="0"/>
              </a:rPr>
              <a:t> C, Goodfellow J, Price N, Kirkpatrick N. Opacification of the </a:t>
            </a:r>
            <a:r>
              <a:rPr lang="en-US" sz="2400" b="0" i="0" dirty="0" err="1">
                <a:effectLst/>
                <a:latin typeface="Times New Roman" panose="02020603050405020304" pitchFamily="18" charset="0"/>
                <a:cs typeface="Times New Roman" panose="02020603050405020304" pitchFamily="18" charset="0"/>
              </a:rPr>
              <a:t>Hydroview</a:t>
            </a:r>
            <a:r>
              <a:rPr lang="en-US" sz="2400" b="0" i="0" dirty="0">
                <a:effectLst/>
                <a:latin typeface="Times New Roman" panose="02020603050405020304" pitchFamily="18" charset="0"/>
                <a:cs typeface="Times New Roman" panose="02020603050405020304" pitchFamily="18" charset="0"/>
              </a:rPr>
              <a:t> H60M intraocular lens: Total patient recall. Journal of Cataract and Refractive Surgery. 2006 Jun 1;32(6):944–8.</a:t>
            </a:r>
          </a:p>
          <a:p>
            <a:pPr marL="0" marR="457200" indent="0" algn="l">
              <a:buNone/>
            </a:pPr>
            <a:endParaRPr lang="en-US" sz="2400" b="0" i="0" dirty="0">
              <a:effectLst/>
              <a:latin typeface="Times New Roman" panose="02020603050405020304" pitchFamily="18" charset="0"/>
              <a:cs typeface="Times New Roman" panose="02020603050405020304" pitchFamily="18" charset="0"/>
            </a:endParaRPr>
          </a:p>
          <a:p>
            <a:pPr marL="0" indent="0" algn="l">
              <a:buNone/>
            </a:pPr>
            <a:r>
              <a:rPr lang="en-US" sz="2400" dirty="0">
                <a:latin typeface="Times New Roman" panose="02020603050405020304" pitchFamily="18" charset="0"/>
                <a:cs typeface="Times New Roman" panose="02020603050405020304" pitchFamily="18" charset="0"/>
              </a:rPr>
              <a:t>2. </a:t>
            </a:r>
            <a:r>
              <a:rPr lang="en-IN" sz="2400" b="0" i="0" dirty="0" err="1">
                <a:effectLst/>
                <a:latin typeface="Times New Roman" panose="02020603050405020304" pitchFamily="18" charset="0"/>
                <a:cs typeface="Times New Roman" panose="02020603050405020304" pitchFamily="18" charset="0"/>
              </a:rPr>
              <a:t>Neuhann</a:t>
            </a:r>
            <a:r>
              <a:rPr lang="en-IN" sz="2400" b="0" i="0" dirty="0">
                <a:effectLst/>
                <a:latin typeface="Times New Roman" panose="02020603050405020304" pitchFamily="18" charset="0"/>
                <a:cs typeface="Times New Roman" panose="02020603050405020304" pitchFamily="18" charset="0"/>
              </a:rPr>
              <a:t> T, Yildirim TM, Son HS, Merz PR, </a:t>
            </a:r>
            <a:r>
              <a:rPr lang="en-IN" sz="2400" b="0" i="0" dirty="0" err="1">
                <a:effectLst/>
                <a:latin typeface="Times New Roman" panose="02020603050405020304" pitchFamily="18" charset="0"/>
                <a:cs typeface="Times New Roman" panose="02020603050405020304" pitchFamily="18" charset="0"/>
              </a:rPr>
              <a:t>Khoramnia</a:t>
            </a:r>
            <a:r>
              <a:rPr lang="en-IN" sz="2400" b="0" i="0" dirty="0">
                <a:effectLst/>
                <a:latin typeface="Times New Roman" panose="02020603050405020304" pitchFamily="18" charset="0"/>
                <a:cs typeface="Times New Roman" panose="02020603050405020304" pitchFamily="18" charset="0"/>
              </a:rPr>
              <a:t> R, </a:t>
            </a:r>
            <a:r>
              <a:rPr lang="en-IN" sz="2400" b="0" i="0" dirty="0" err="1">
                <a:effectLst/>
                <a:latin typeface="Times New Roman" panose="02020603050405020304" pitchFamily="18" charset="0"/>
                <a:cs typeface="Times New Roman" panose="02020603050405020304" pitchFamily="18" charset="0"/>
              </a:rPr>
              <a:t>Auffarth</a:t>
            </a:r>
            <a:r>
              <a:rPr lang="en-IN" sz="2400" b="0" i="0" dirty="0">
                <a:effectLst/>
                <a:latin typeface="Times New Roman" panose="02020603050405020304" pitchFamily="18" charset="0"/>
                <a:cs typeface="Times New Roman" panose="02020603050405020304" pitchFamily="18" charset="0"/>
              </a:rPr>
              <a:t> GU. Reasons for </a:t>
            </a:r>
            <a:r>
              <a:rPr lang="en-IN" sz="2400" b="0" i="0" dirty="0" err="1">
                <a:effectLst/>
                <a:latin typeface="Times New Roman" panose="02020603050405020304" pitchFamily="18" charset="0"/>
                <a:cs typeface="Times New Roman" panose="02020603050405020304" pitchFamily="18" charset="0"/>
              </a:rPr>
              <a:t>explantation</a:t>
            </a:r>
            <a:r>
              <a:rPr lang="en-IN" sz="2400" b="0" i="0" dirty="0">
                <a:effectLst/>
                <a:latin typeface="Times New Roman" panose="02020603050405020304" pitchFamily="18" charset="0"/>
                <a:cs typeface="Times New Roman" panose="02020603050405020304" pitchFamily="18" charset="0"/>
              </a:rPr>
              <a:t>, demographics, and material analysis of 200 intraocular lens explants. Journal of Cataract &amp; Refractive Surgery. 2020 Jan 1;46(1):20-6.</a:t>
            </a:r>
            <a:endParaRPr lang="en-US" sz="2400" b="0" i="0" dirty="0">
              <a:effectLst/>
              <a:latin typeface="Times New Roman" panose="02020603050405020304" pitchFamily="18" charset="0"/>
              <a:cs typeface="Times New Roman" panose="02020603050405020304" pitchFamily="18" charset="0"/>
            </a:endParaRPr>
          </a:p>
          <a:p>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4091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9D9C266-7B42-34C2-043A-458FDCF17BCA}"/>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5D763EF2-958E-0D80-7FC1-7807A55A8724}"/>
              </a:ext>
            </a:extLst>
          </p:cNvPr>
          <p:cNvSpPr txBox="1"/>
          <p:nvPr/>
        </p:nvSpPr>
        <p:spPr>
          <a:xfrm>
            <a:off x="2338251" y="1799303"/>
            <a:ext cx="7572665" cy="212365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IN" sz="7200"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 YOU </a:t>
            </a:r>
          </a:p>
          <a:p>
            <a:pPr algn="ctr"/>
            <a:r>
              <a:rPr lang="en-IN" sz="6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IN" sz="6000"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IN" sz="60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IN" sz="6000" dirty="0">
                <a:solidFill>
                  <a:schemeClr val="accent4">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IN" sz="6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IN" sz="6000"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76511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C89E6-2C84-8971-15EC-F01C1349DB6A}"/>
              </a:ext>
            </a:extLst>
          </p:cNvPr>
          <p:cNvSpPr>
            <a:spLocks noGrp="1"/>
          </p:cNvSpPr>
          <p:nvPr>
            <p:ph type="title"/>
          </p:nvPr>
        </p:nvSpPr>
        <p:spPr/>
        <p:txBody>
          <a:bodyPr>
            <a:normAutofit/>
          </a:bodyPr>
          <a:lstStyle/>
          <a:p>
            <a:r>
              <a:rPr lang="en-IN" dirty="0">
                <a:solidFill>
                  <a:schemeClr val="accent3">
                    <a:lumMod val="40000"/>
                    <a:lumOff val="60000"/>
                  </a:schemeClr>
                </a:solidFill>
                <a:latin typeface="Times New Roman" panose="02020603050405020304" pitchFamily="18" charset="0"/>
                <a:cs typeface="Times New Roman" panose="02020603050405020304" pitchFamily="18" charset="0"/>
              </a:rPr>
              <a:t>INTRODUCTION</a:t>
            </a:r>
            <a:br>
              <a:rPr lang="en-IN" dirty="0"/>
            </a:br>
            <a:endParaRPr lang="en-IN" dirty="0"/>
          </a:p>
        </p:txBody>
      </p:sp>
      <p:sp>
        <p:nvSpPr>
          <p:cNvPr id="3" name="Content Placeholder 2">
            <a:extLst>
              <a:ext uri="{FF2B5EF4-FFF2-40B4-BE49-F238E27FC236}">
                <a16:creationId xmlns:a16="http://schemas.microsoft.com/office/drawing/2014/main" id="{21B8A43C-199C-5804-698A-E26069644302}"/>
              </a:ext>
            </a:extLst>
          </p:cNvPr>
          <p:cNvSpPr>
            <a:spLocks noGrp="1"/>
          </p:cNvSpPr>
          <p:nvPr>
            <p:ph idx="1"/>
          </p:nvPr>
        </p:nvSpPr>
        <p:spPr>
          <a:xfrm>
            <a:off x="769374" y="1440144"/>
            <a:ext cx="10515600" cy="5239544"/>
          </a:xfrm>
        </p:spPr>
        <p:txBody>
          <a:bodyPr>
            <a:normAutofit/>
          </a:bodyPr>
          <a:lstStyle/>
          <a:p>
            <a:pPr algn="just">
              <a:lnSpc>
                <a:spcPct val="150000"/>
              </a:lnSpc>
            </a:pPr>
            <a:r>
              <a:rPr lang="en-IN" sz="2000" dirty="0">
                <a:latin typeface="Times New Roman" panose="02020603050405020304" pitchFamily="18" charset="0"/>
                <a:cs typeface="Times New Roman" panose="02020603050405020304" pitchFamily="18" charset="0"/>
              </a:rPr>
              <a:t>Intraocular lens (IOL) opacification is an uncommon but irreversible complication of cataract surgery.</a:t>
            </a:r>
          </a:p>
          <a:p>
            <a:pPr algn="just">
              <a:lnSpc>
                <a:spcPct val="150000"/>
              </a:lnSpc>
            </a:pPr>
            <a:r>
              <a:rPr lang="en-IN" sz="2000" dirty="0">
                <a:latin typeface="Times New Roman" panose="02020603050405020304" pitchFamily="18" charset="0"/>
                <a:cs typeface="Times New Roman" panose="02020603050405020304" pitchFamily="18" charset="0"/>
              </a:rPr>
              <a:t>Infact, it has been reported as third most common cause for IOL </a:t>
            </a:r>
            <a:r>
              <a:rPr lang="en-IN" sz="2000" dirty="0" err="1">
                <a:latin typeface="Times New Roman" panose="02020603050405020304" pitchFamily="18" charset="0"/>
                <a:cs typeface="Times New Roman" panose="02020603050405020304" pitchFamily="18" charset="0"/>
              </a:rPr>
              <a:t>explantation</a:t>
            </a:r>
            <a:r>
              <a:rPr lang="en-IN" sz="2000" dirty="0">
                <a:latin typeface="Times New Roman" panose="02020603050405020304" pitchFamily="18" charset="0"/>
                <a:cs typeface="Times New Roman" panose="02020603050405020304" pitchFamily="18" charset="0"/>
              </a:rPr>
              <a:t> following IOL dislocation and incorrect IOL power.</a:t>
            </a:r>
          </a:p>
          <a:p>
            <a:pPr algn="just">
              <a:lnSpc>
                <a:spcPct val="150000"/>
              </a:lnSpc>
            </a:pPr>
            <a:r>
              <a:rPr lang="en-IN" sz="2000" dirty="0">
                <a:latin typeface="Times New Roman" panose="02020603050405020304" pitchFamily="18" charset="0"/>
                <a:cs typeface="Times New Roman" panose="02020603050405020304" pitchFamily="18" charset="0"/>
              </a:rPr>
              <a:t>Incidence of IOL opacification varies from 1.1% to 14.5% and duration for IOL to be opacified varies from as less as 1 year after the surgery to 7 years or longer.</a:t>
            </a:r>
          </a:p>
          <a:p>
            <a:pPr algn="just">
              <a:lnSpc>
                <a:spcPct val="150000"/>
              </a:lnSpc>
            </a:pPr>
            <a:r>
              <a:rPr lang="en-IN"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causes of opacification can vary from systemic conditions of patient,  IOL biomaterials, IOL manufacturer, IOL storage, cataract extraction technique etc.</a:t>
            </a:r>
            <a:endParaRPr lang="en-IN" sz="2000" dirty="0">
              <a:latin typeface="Times New Roman" panose="02020603050405020304" pitchFamily="18" charset="0"/>
              <a:cs typeface="Times New Roman" panose="02020603050405020304" pitchFamily="18" charset="0"/>
            </a:endParaRPr>
          </a:p>
          <a:p>
            <a:pPr algn="just">
              <a:lnSpc>
                <a:spcPct val="150000"/>
              </a:lnSpc>
            </a:pPr>
            <a:r>
              <a:rPr lang="en-IN" sz="2000" dirty="0">
                <a:latin typeface="Times New Roman" panose="02020603050405020304" pitchFamily="18" charset="0"/>
                <a:cs typeface="Times New Roman" panose="02020603050405020304" pitchFamily="18" charset="0"/>
              </a:rPr>
              <a:t>The patients often presents with reduced visual acuity with low contrast sensitivity in affected eye.</a:t>
            </a:r>
          </a:p>
          <a:p>
            <a:pPr algn="just">
              <a:lnSpc>
                <a:spcPct val="150000"/>
              </a:lnSpc>
            </a:pPr>
            <a:endParaRPr lang="en-IN" sz="2000" dirty="0">
              <a:latin typeface="Times New Roman" panose="02020603050405020304" pitchFamily="18" charset="0"/>
              <a:cs typeface="Times New Roman" panose="02020603050405020304" pitchFamily="18" charset="0"/>
            </a:endParaRPr>
          </a:p>
          <a:p>
            <a:pPr algn="just">
              <a:lnSpc>
                <a:spcPct val="150000"/>
              </a:lnSpc>
            </a:pPr>
            <a:endParaRPr lang="en-IN" sz="2000" dirty="0">
              <a:latin typeface="Times New Roman" panose="02020603050405020304" pitchFamily="18" charset="0"/>
              <a:cs typeface="Times New Roman" panose="02020603050405020304" pitchFamily="18" charset="0"/>
            </a:endParaRPr>
          </a:p>
          <a:p>
            <a:pPr algn="just">
              <a:lnSpc>
                <a:spcPct val="150000"/>
              </a:lnSpc>
            </a:pPr>
            <a:endParaRPr lang="en-IN" sz="2000" dirty="0">
              <a:latin typeface="Times New Roman" panose="02020603050405020304" pitchFamily="18" charset="0"/>
              <a:cs typeface="Times New Roman" panose="02020603050405020304" pitchFamily="18" charset="0"/>
            </a:endParaRPr>
          </a:p>
          <a:p>
            <a:pPr marL="0" indent="0" algn="just">
              <a:lnSpc>
                <a:spcPct val="150000"/>
              </a:lnSpc>
              <a:buNone/>
            </a:pPr>
            <a:endParaRPr lang="en-IN" sz="2000" dirty="0">
              <a:latin typeface="Times New Roman" panose="02020603050405020304" pitchFamily="18" charset="0"/>
              <a:cs typeface="Times New Roman" panose="02020603050405020304" pitchFamily="18" charset="0"/>
            </a:endParaRPr>
          </a:p>
          <a:p>
            <a:pPr algn="just">
              <a:lnSpc>
                <a:spcPct val="150000"/>
              </a:lnSpc>
            </a:pPr>
            <a:endParaRPr lang="en-IN" sz="2000" dirty="0">
              <a:latin typeface="Times New Roman" panose="02020603050405020304" pitchFamily="18" charset="0"/>
              <a:cs typeface="Times New Roman" panose="02020603050405020304" pitchFamily="18" charset="0"/>
            </a:endParaRPr>
          </a:p>
          <a:p>
            <a:pPr algn="just">
              <a:lnSpc>
                <a:spcPct val="150000"/>
              </a:lnSpc>
            </a:pPr>
            <a:endParaRPr lang="en-IN" sz="2000" dirty="0">
              <a:latin typeface="Times New Roman" panose="02020603050405020304" pitchFamily="18" charset="0"/>
              <a:cs typeface="Times New Roman" panose="02020603050405020304" pitchFamily="18" charset="0"/>
            </a:endParaRPr>
          </a:p>
          <a:p>
            <a:pPr algn="just">
              <a:lnSpc>
                <a:spcPct val="150000"/>
              </a:lnSpc>
            </a:pP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1692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51E83-F17D-95E8-1A3C-ACFE350AF541}"/>
              </a:ext>
            </a:extLst>
          </p:cNvPr>
          <p:cNvSpPr>
            <a:spLocks noGrp="1"/>
          </p:cNvSpPr>
          <p:nvPr>
            <p:ph type="title"/>
          </p:nvPr>
        </p:nvSpPr>
        <p:spPr>
          <a:xfrm>
            <a:off x="870684" y="810188"/>
            <a:ext cx="10515600" cy="568939"/>
          </a:xfrm>
        </p:spPr>
        <p:txBody>
          <a:bodyPr>
            <a:noAutofit/>
          </a:bodyPr>
          <a:lstStyle/>
          <a:p>
            <a:r>
              <a:rPr lang="en-IN" sz="2800" dirty="0">
                <a:solidFill>
                  <a:schemeClr val="accent3">
                    <a:lumMod val="40000"/>
                    <a:lumOff val="60000"/>
                  </a:schemeClr>
                </a:solidFill>
                <a:latin typeface="Times New Roman" panose="02020603050405020304" pitchFamily="18" charset="0"/>
                <a:cs typeface="Times New Roman" panose="02020603050405020304" pitchFamily="18" charset="0"/>
              </a:rPr>
              <a:t>CASE REPORT:</a:t>
            </a:r>
          </a:p>
        </p:txBody>
      </p:sp>
      <p:sp>
        <p:nvSpPr>
          <p:cNvPr id="3" name="Content Placeholder 2">
            <a:extLst>
              <a:ext uri="{FF2B5EF4-FFF2-40B4-BE49-F238E27FC236}">
                <a16:creationId xmlns:a16="http://schemas.microsoft.com/office/drawing/2014/main" id="{57859F7F-86CB-EAA2-2014-30FB29F03E7D}"/>
              </a:ext>
            </a:extLst>
          </p:cNvPr>
          <p:cNvSpPr>
            <a:spLocks noGrp="1"/>
          </p:cNvSpPr>
          <p:nvPr>
            <p:ph idx="1"/>
          </p:nvPr>
        </p:nvSpPr>
        <p:spPr>
          <a:xfrm>
            <a:off x="838200" y="1347019"/>
            <a:ext cx="10515600" cy="4829944"/>
          </a:xfrm>
        </p:spPr>
        <p:txBody>
          <a:bodyPr>
            <a:normAutofit/>
          </a:bodyPr>
          <a:lstStyle/>
          <a:p>
            <a:pPr marL="0" indent="0">
              <a:buNone/>
            </a:pPr>
            <a:endParaRPr lang="en-IN" sz="2000" dirty="0">
              <a:latin typeface="Times New Roman" panose="02020603050405020304" pitchFamily="18" charset="0"/>
              <a:cs typeface="Times New Roman" panose="02020603050405020304" pitchFamily="18" charset="0"/>
            </a:endParaRPr>
          </a:p>
          <a:p>
            <a:endParaRPr lang="en-IN" sz="2000"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AA682864-9394-D7F4-2379-FB99CF0C4F64}"/>
              </a:ext>
            </a:extLst>
          </p:cNvPr>
          <p:cNvSpPr txBox="1">
            <a:spLocks/>
          </p:cNvSpPr>
          <p:nvPr/>
        </p:nvSpPr>
        <p:spPr>
          <a:xfrm>
            <a:off x="838200" y="43810"/>
            <a:ext cx="5844618" cy="1018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200" dirty="0">
                <a:solidFill>
                  <a:schemeClr val="accent3">
                    <a:lumMod val="40000"/>
                    <a:lumOff val="60000"/>
                  </a:schemeClr>
                </a:solidFill>
                <a:latin typeface="Times New Roman" panose="02020603050405020304" pitchFamily="18" charset="0"/>
                <a:cs typeface="Times New Roman" panose="02020603050405020304" pitchFamily="18" charset="0"/>
              </a:rPr>
              <a:t>MATERIALS &amp; METHODS</a:t>
            </a:r>
          </a:p>
        </p:txBody>
      </p:sp>
      <p:graphicFrame>
        <p:nvGraphicFramePr>
          <p:cNvPr id="4" name="Diagram 3">
            <a:extLst>
              <a:ext uri="{FF2B5EF4-FFF2-40B4-BE49-F238E27FC236}">
                <a16:creationId xmlns:a16="http://schemas.microsoft.com/office/drawing/2014/main" id="{090B728F-ABCA-27B4-EB57-6B0C96854A6E}"/>
              </a:ext>
            </a:extLst>
          </p:cNvPr>
          <p:cNvGraphicFramePr/>
          <p:nvPr>
            <p:extLst>
              <p:ext uri="{D42A27DB-BD31-4B8C-83A1-F6EECF244321}">
                <p14:modId xmlns:p14="http://schemas.microsoft.com/office/powerpoint/2010/main" val="243294281"/>
              </p:ext>
            </p:extLst>
          </p:nvPr>
        </p:nvGraphicFramePr>
        <p:xfrm>
          <a:off x="354677" y="1828928"/>
          <a:ext cx="9583994" cy="4109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0437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49DCEC-E414-FFF9-3C8E-7B80DD077975}"/>
              </a:ext>
            </a:extLst>
          </p:cNvPr>
          <p:cNvSpPr txBox="1"/>
          <p:nvPr/>
        </p:nvSpPr>
        <p:spPr>
          <a:xfrm>
            <a:off x="8288593" y="1706706"/>
            <a:ext cx="2910349" cy="3247259"/>
          </a:xfrm>
          <a:prstGeom prst="rect">
            <a:avLst/>
          </a:prstGeom>
        </p:spPr>
        <p:txBody>
          <a:bodyPr vert="horz" lIns="91440" tIns="45720" rIns="91440" bIns="45720" rtlCol="0">
            <a:normAutofit/>
          </a:bodyPr>
          <a:lstStyle/>
          <a:p>
            <a:pPr marL="285750"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After complete evaluation, blood investigations and written consent ,both the cases were planned for  IOL explantation with IOL exchange.</a:t>
            </a:r>
          </a:p>
        </p:txBody>
      </p:sp>
      <p:graphicFrame>
        <p:nvGraphicFramePr>
          <p:cNvPr id="4" name="Content Placeholder 3">
            <a:extLst>
              <a:ext uri="{FF2B5EF4-FFF2-40B4-BE49-F238E27FC236}">
                <a16:creationId xmlns:a16="http://schemas.microsoft.com/office/drawing/2014/main" id="{F3D0EB45-9A5C-D561-65E5-91AA0618F464}"/>
              </a:ext>
            </a:extLst>
          </p:cNvPr>
          <p:cNvGraphicFramePr>
            <a:graphicFrameLocks noGrp="1"/>
          </p:cNvGraphicFramePr>
          <p:nvPr>
            <p:ph idx="1"/>
            <p:extLst>
              <p:ext uri="{D42A27DB-BD31-4B8C-83A1-F6EECF244321}">
                <p14:modId xmlns:p14="http://schemas.microsoft.com/office/powerpoint/2010/main" val="370643192"/>
              </p:ext>
            </p:extLst>
          </p:nvPr>
        </p:nvGraphicFramePr>
        <p:xfrm>
          <a:off x="294969" y="717755"/>
          <a:ext cx="8072283" cy="5561110"/>
        </p:xfrm>
        <a:graphic>
          <a:graphicData uri="http://schemas.openxmlformats.org/drawingml/2006/table">
            <a:tbl>
              <a:tblPr firstRow="1" bandRow="1">
                <a:tableStyleId>{5C22544A-7EE6-4342-B048-85BDC9FD1C3A}</a:tableStyleId>
              </a:tblPr>
              <a:tblGrid>
                <a:gridCol w="2224611">
                  <a:extLst>
                    <a:ext uri="{9D8B030D-6E8A-4147-A177-3AD203B41FA5}">
                      <a16:colId xmlns:a16="http://schemas.microsoft.com/office/drawing/2014/main" val="1524113020"/>
                    </a:ext>
                  </a:extLst>
                </a:gridCol>
                <a:gridCol w="2770175">
                  <a:extLst>
                    <a:ext uri="{9D8B030D-6E8A-4147-A177-3AD203B41FA5}">
                      <a16:colId xmlns:a16="http://schemas.microsoft.com/office/drawing/2014/main" val="2912416179"/>
                    </a:ext>
                  </a:extLst>
                </a:gridCol>
                <a:gridCol w="3077497">
                  <a:extLst>
                    <a:ext uri="{9D8B030D-6E8A-4147-A177-3AD203B41FA5}">
                      <a16:colId xmlns:a16="http://schemas.microsoft.com/office/drawing/2014/main" val="1386241441"/>
                    </a:ext>
                  </a:extLst>
                </a:gridCol>
              </a:tblGrid>
              <a:tr h="416812">
                <a:tc>
                  <a:txBody>
                    <a:bodyPr/>
                    <a:lstStyle/>
                    <a:p>
                      <a:pPr algn="ctr"/>
                      <a:r>
                        <a:rPr lang="en-IN" sz="1600" dirty="0">
                          <a:latin typeface="Times New Roman" panose="02020603050405020304" pitchFamily="18" charset="0"/>
                          <a:cs typeface="Times New Roman" panose="02020603050405020304" pitchFamily="18" charset="0"/>
                        </a:rPr>
                        <a:t>Examination</a:t>
                      </a:r>
                    </a:p>
                  </a:txBody>
                  <a:tcPr marL="54023" marR="54023" marT="27012" marB="27012"/>
                </a:tc>
                <a:tc>
                  <a:txBody>
                    <a:bodyPr/>
                    <a:lstStyle/>
                    <a:p>
                      <a:pPr algn="ctr"/>
                      <a:r>
                        <a:rPr lang="en-IN" sz="1600">
                          <a:latin typeface="Times New Roman" panose="02020603050405020304" pitchFamily="18" charset="0"/>
                          <a:cs typeface="Times New Roman" panose="02020603050405020304" pitchFamily="18" charset="0"/>
                        </a:rPr>
                        <a:t>Case1</a:t>
                      </a:r>
                    </a:p>
                  </a:txBody>
                  <a:tcPr marL="54023" marR="54023" marT="27012" marB="27012"/>
                </a:tc>
                <a:tc>
                  <a:txBody>
                    <a:bodyPr/>
                    <a:lstStyle/>
                    <a:p>
                      <a:pPr algn="ctr"/>
                      <a:r>
                        <a:rPr lang="en-IN" sz="1600">
                          <a:latin typeface="Times New Roman" panose="02020603050405020304" pitchFamily="18" charset="0"/>
                          <a:cs typeface="Times New Roman" panose="02020603050405020304" pitchFamily="18" charset="0"/>
                        </a:rPr>
                        <a:t>Case2</a:t>
                      </a:r>
                    </a:p>
                  </a:txBody>
                  <a:tcPr marL="54023" marR="54023" marT="27012" marB="27012"/>
                </a:tc>
                <a:extLst>
                  <a:ext uri="{0D108BD9-81ED-4DB2-BD59-A6C34878D82A}">
                    <a16:rowId xmlns:a16="http://schemas.microsoft.com/office/drawing/2014/main" val="3346796318"/>
                  </a:ext>
                </a:extLst>
              </a:tr>
              <a:tr h="701002">
                <a:tc>
                  <a:txBody>
                    <a:bodyPr/>
                    <a:lstStyle/>
                    <a:p>
                      <a:pPr algn="ctr"/>
                      <a:r>
                        <a:rPr lang="en-IN" sz="1600" dirty="0">
                          <a:latin typeface="Times New Roman" panose="02020603050405020304" pitchFamily="18" charset="0"/>
                          <a:cs typeface="Times New Roman" panose="02020603050405020304" pitchFamily="18" charset="0"/>
                        </a:rPr>
                        <a:t>Best corrected visual </a:t>
                      </a:r>
                      <a:r>
                        <a:rPr lang="en-IN" sz="1600" dirty="0" err="1">
                          <a:latin typeface="Times New Roman" panose="02020603050405020304" pitchFamily="18" charset="0"/>
                          <a:cs typeface="Times New Roman" panose="02020603050405020304" pitchFamily="18" charset="0"/>
                        </a:rPr>
                        <a:t>acquity</a:t>
                      </a:r>
                      <a:r>
                        <a:rPr lang="en-IN" sz="1600" dirty="0">
                          <a:latin typeface="Times New Roman" panose="02020603050405020304" pitchFamily="18" charset="0"/>
                          <a:cs typeface="Times New Roman" panose="02020603050405020304" pitchFamily="18" charset="0"/>
                        </a:rPr>
                        <a:t> </a:t>
                      </a:r>
                    </a:p>
                  </a:txBody>
                  <a:tcPr marL="54023" marR="54023" marT="27012" marB="27012"/>
                </a:tc>
                <a:tc>
                  <a:txBody>
                    <a:bodyPr/>
                    <a:lstStyle/>
                    <a:p>
                      <a:pPr algn="ctr"/>
                      <a:r>
                        <a:rPr lang="en-IN" sz="1600">
                          <a:latin typeface="Times New Roman" panose="02020603050405020304" pitchFamily="18" charset="0"/>
                          <a:cs typeface="Times New Roman" panose="02020603050405020304" pitchFamily="18" charset="0"/>
                        </a:rPr>
                        <a:t>RE-HM-PL+PR4+</a:t>
                      </a:r>
                    </a:p>
                    <a:p>
                      <a:pPr algn="ctr"/>
                      <a:r>
                        <a:rPr lang="en-IN" sz="1600">
                          <a:latin typeface="Times New Roman" panose="02020603050405020304" pitchFamily="18" charset="0"/>
                          <a:cs typeface="Times New Roman" panose="02020603050405020304" pitchFamily="18" charset="0"/>
                        </a:rPr>
                        <a:t>LE-6/6</a:t>
                      </a:r>
                    </a:p>
                  </a:txBody>
                  <a:tcPr marL="54023" marR="54023" marT="27012" marB="27012"/>
                </a:tc>
                <a:tc>
                  <a:txBody>
                    <a:bodyPr/>
                    <a:lstStyle/>
                    <a:p>
                      <a:pPr algn="ctr"/>
                      <a:r>
                        <a:rPr lang="en-IN" sz="1600">
                          <a:latin typeface="Times New Roman" panose="02020603050405020304" pitchFamily="18" charset="0"/>
                          <a:cs typeface="Times New Roman" panose="02020603050405020304" pitchFamily="18" charset="0"/>
                        </a:rPr>
                        <a:t>RE-6/60</a:t>
                      </a:r>
                    </a:p>
                    <a:p>
                      <a:pPr algn="ctr"/>
                      <a:r>
                        <a:rPr lang="en-IN" sz="1600">
                          <a:latin typeface="Times New Roman" panose="02020603050405020304" pitchFamily="18" charset="0"/>
                          <a:cs typeface="Times New Roman" panose="02020603050405020304" pitchFamily="18" charset="0"/>
                        </a:rPr>
                        <a:t>LE-6/9</a:t>
                      </a:r>
                    </a:p>
                  </a:txBody>
                  <a:tcPr marL="54023" marR="54023" marT="27012" marB="27012"/>
                </a:tc>
                <a:extLst>
                  <a:ext uri="{0D108BD9-81ED-4DB2-BD59-A6C34878D82A}">
                    <a16:rowId xmlns:a16="http://schemas.microsoft.com/office/drawing/2014/main" val="3358866955"/>
                  </a:ext>
                </a:extLst>
              </a:tr>
              <a:tr h="9851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a:latin typeface="Times New Roman" panose="02020603050405020304" pitchFamily="18" charset="0"/>
                          <a:cs typeface="Times New Roman" panose="02020603050405020304" pitchFamily="18" charset="0"/>
                        </a:rPr>
                        <a:t>Intraocular Pressure on Applanation Tonometry</a:t>
                      </a:r>
                    </a:p>
                    <a:p>
                      <a:pPr algn="ctr"/>
                      <a:endParaRPr lang="en-IN" sz="1600">
                        <a:latin typeface="Times New Roman" panose="02020603050405020304" pitchFamily="18" charset="0"/>
                        <a:cs typeface="Times New Roman" panose="02020603050405020304" pitchFamily="18" charset="0"/>
                      </a:endParaRPr>
                    </a:p>
                  </a:txBody>
                  <a:tcPr marL="54023" marR="54023" marT="27012" marB="27012"/>
                </a:tc>
                <a:tc>
                  <a:txBody>
                    <a:bodyPr/>
                    <a:lstStyle/>
                    <a:p>
                      <a:pPr algn="ctr"/>
                      <a:r>
                        <a:rPr lang="en-IN" sz="1600" dirty="0">
                          <a:latin typeface="Times New Roman" panose="02020603050405020304" pitchFamily="18" charset="0"/>
                          <a:cs typeface="Times New Roman" panose="02020603050405020304" pitchFamily="18" charset="0"/>
                        </a:rPr>
                        <a:t>RE -16mm of hg</a:t>
                      </a:r>
                    </a:p>
                    <a:p>
                      <a:pPr algn="ctr"/>
                      <a:r>
                        <a:rPr lang="en-IN" sz="1600" dirty="0">
                          <a:latin typeface="Times New Roman" panose="02020603050405020304" pitchFamily="18" charset="0"/>
                          <a:cs typeface="Times New Roman" panose="02020603050405020304" pitchFamily="18" charset="0"/>
                        </a:rPr>
                        <a:t>LE-14 mm of hg</a:t>
                      </a:r>
                    </a:p>
                  </a:txBody>
                  <a:tcPr marL="54023" marR="54023" marT="27012" marB="27012"/>
                </a:tc>
                <a:tc>
                  <a:txBody>
                    <a:bodyPr/>
                    <a:lstStyle/>
                    <a:p>
                      <a:pPr algn="ctr"/>
                      <a:r>
                        <a:rPr lang="en-IN" sz="1600">
                          <a:latin typeface="Times New Roman" panose="02020603050405020304" pitchFamily="18" charset="0"/>
                          <a:cs typeface="Times New Roman" panose="02020603050405020304" pitchFamily="18" charset="0"/>
                        </a:rPr>
                        <a:t>RE-18 mm of hg</a:t>
                      </a:r>
                    </a:p>
                    <a:p>
                      <a:pPr algn="ctr"/>
                      <a:r>
                        <a:rPr lang="en-IN" sz="1600">
                          <a:latin typeface="Times New Roman" panose="02020603050405020304" pitchFamily="18" charset="0"/>
                          <a:cs typeface="Times New Roman" panose="02020603050405020304" pitchFamily="18" charset="0"/>
                        </a:rPr>
                        <a:t>LE-16mm of hg</a:t>
                      </a:r>
                    </a:p>
                  </a:txBody>
                  <a:tcPr marL="54023" marR="54023" marT="27012" marB="27012"/>
                </a:tc>
                <a:extLst>
                  <a:ext uri="{0D108BD9-81ED-4DB2-BD59-A6C34878D82A}">
                    <a16:rowId xmlns:a16="http://schemas.microsoft.com/office/drawing/2014/main" val="3037328074"/>
                  </a:ext>
                </a:extLst>
              </a:tr>
              <a:tr h="1270558">
                <a:tc>
                  <a:txBody>
                    <a:bodyPr/>
                    <a:lstStyle/>
                    <a:p>
                      <a:pPr algn="ctr"/>
                      <a:r>
                        <a:rPr lang="en-IN" sz="1600">
                          <a:latin typeface="Times New Roman" panose="02020603050405020304" pitchFamily="18" charset="0"/>
                          <a:cs typeface="Times New Roman" panose="02020603050405020304" pitchFamily="18" charset="0"/>
                        </a:rPr>
                        <a:t>Slit Lamp examination: </a:t>
                      </a:r>
                    </a:p>
                    <a:p>
                      <a:pPr algn="ctr"/>
                      <a:r>
                        <a:rPr lang="en-IN" sz="1600">
                          <a:latin typeface="Times New Roman" panose="02020603050405020304" pitchFamily="18" charset="0"/>
                          <a:cs typeface="Times New Roman" panose="02020603050405020304" pitchFamily="18" charset="0"/>
                        </a:rPr>
                        <a:t>Anterior segment examination</a:t>
                      </a:r>
                    </a:p>
                    <a:p>
                      <a:pPr algn="ctr"/>
                      <a:endParaRPr lang="en-IN" sz="1600">
                        <a:latin typeface="Times New Roman" panose="02020603050405020304" pitchFamily="18" charset="0"/>
                        <a:cs typeface="Times New Roman" panose="02020603050405020304" pitchFamily="18" charset="0"/>
                      </a:endParaRPr>
                    </a:p>
                  </a:txBody>
                  <a:tcPr marL="54023" marR="54023" marT="27012" marB="27012"/>
                </a:tc>
                <a:tc>
                  <a:txBody>
                    <a:bodyPr/>
                    <a:lstStyle/>
                    <a:p>
                      <a:pPr algn="ctr"/>
                      <a:r>
                        <a:rPr lang="en-IN" sz="1600" dirty="0">
                          <a:latin typeface="Times New Roman" panose="02020603050405020304" pitchFamily="18" charset="0"/>
                          <a:cs typeface="Times New Roman" panose="02020603050405020304" pitchFamily="18" charset="0"/>
                        </a:rPr>
                        <a:t>RE- Opacified IOL</a:t>
                      </a:r>
                    </a:p>
                    <a:p>
                      <a:pPr algn="ctr"/>
                      <a:r>
                        <a:rPr lang="en-IN" sz="1600" dirty="0">
                          <a:latin typeface="Times New Roman" panose="02020603050405020304" pitchFamily="18" charset="0"/>
                          <a:cs typeface="Times New Roman" panose="02020603050405020304" pitchFamily="18" charset="0"/>
                        </a:rPr>
                        <a:t>LE-Pseudophakic with clear IOL </a:t>
                      </a:r>
                    </a:p>
                  </a:txBody>
                  <a:tcPr marL="54023" marR="54023" marT="27012" marB="27012"/>
                </a:tc>
                <a:tc>
                  <a:txBody>
                    <a:bodyPr/>
                    <a:lstStyle/>
                    <a:p>
                      <a:pPr algn="ctr"/>
                      <a:r>
                        <a:rPr lang="en-IN" sz="1600" dirty="0">
                          <a:latin typeface="Times New Roman" panose="02020603050405020304" pitchFamily="18" charset="0"/>
                          <a:cs typeface="Times New Roman" panose="02020603050405020304" pitchFamily="18" charset="0"/>
                        </a:rPr>
                        <a:t>RE-opacified IOL</a:t>
                      </a:r>
                    </a:p>
                    <a:p>
                      <a:pPr algn="ctr"/>
                      <a:r>
                        <a:rPr lang="en-IN" sz="1600" dirty="0">
                          <a:latin typeface="Times New Roman" panose="02020603050405020304" pitchFamily="18" charset="0"/>
                          <a:cs typeface="Times New Roman" panose="02020603050405020304" pitchFamily="18" charset="0"/>
                        </a:rPr>
                        <a:t>LE-Pseudophakic with clear IOL</a:t>
                      </a:r>
                    </a:p>
                    <a:p>
                      <a:pPr algn="ctr"/>
                      <a:endParaRPr lang="en-IN" sz="1600" dirty="0">
                        <a:latin typeface="Times New Roman" panose="02020603050405020304" pitchFamily="18" charset="0"/>
                        <a:cs typeface="Times New Roman" panose="02020603050405020304" pitchFamily="18" charset="0"/>
                      </a:endParaRPr>
                    </a:p>
                  </a:txBody>
                  <a:tcPr marL="54023" marR="54023" marT="27012" marB="27012"/>
                </a:tc>
                <a:extLst>
                  <a:ext uri="{0D108BD9-81ED-4DB2-BD59-A6C34878D82A}">
                    <a16:rowId xmlns:a16="http://schemas.microsoft.com/office/drawing/2014/main" val="2538434199"/>
                  </a:ext>
                </a:extLst>
              </a:tr>
              <a:tr h="985191">
                <a:tc>
                  <a:txBody>
                    <a:bodyPr/>
                    <a:lstStyle/>
                    <a:p>
                      <a:pPr algn="ctr"/>
                      <a:r>
                        <a:rPr lang="en-IN" sz="1600">
                          <a:latin typeface="Times New Roman" panose="02020603050405020304" pitchFamily="18" charset="0"/>
                          <a:cs typeface="Times New Roman" panose="02020603050405020304" pitchFamily="18" charset="0"/>
                        </a:rPr>
                        <a:t>Fundus examination</a:t>
                      </a:r>
                    </a:p>
                  </a:txBody>
                  <a:tcPr marL="54023" marR="54023" marT="27012" marB="27012"/>
                </a:tc>
                <a:tc>
                  <a:txBody>
                    <a:bodyPr/>
                    <a:lstStyle/>
                    <a:p>
                      <a:pPr algn="ctr"/>
                      <a:r>
                        <a:rPr lang="en-IN" sz="1600">
                          <a:latin typeface="Times New Roman" panose="02020603050405020304" pitchFamily="18" charset="0"/>
                          <a:cs typeface="Times New Roman" panose="02020603050405020304" pitchFamily="18" charset="0"/>
                        </a:rPr>
                        <a:t>RE-details not seen</a:t>
                      </a:r>
                    </a:p>
                    <a:p>
                      <a:pPr algn="ctr"/>
                      <a:r>
                        <a:rPr lang="en-IN" sz="1600">
                          <a:latin typeface="Times New Roman" panose="02020603050405020304" pitchFamily="18" charset="0"/>
                          <a:cs typeface="Times New Roman" panose="02020603050405020304" pitchFamily="18" charset="0"/>
                        </a:rPr>
                        <a:t>LE-0.3 CDR ,FR dull</a:t>
                      </a:r>
                    </a:p>
                  </a:txBody>
                  <a:tcPr marL="54023" marR="54023" marT="27012" marB="27012"/>
                </a:tc>
                <a:tc>
                  <a:txBody>
                    <a:bodyPr/>
                    <a:lstStyle/>
                    <a:p>
                      <a:pPr algn="ctr"/>
                      <a:r>
                        <a:rPr lang="en-IN" sz="1600" dirty="0">
                          <a:latin typeface="Times New Roman" panose="02020603050405020304" pitchFamily="18" charset="0"/>
                          <a:cs typeface="Times New Roman" panose="02020603050405020304" pitchFamily="18" charset="0"/>
                        </a:rPr>
                        <a:t>RE-Details hazily seen ,0.2 CDR ,FR dull</a:t>
                      </a:r>
                    </a:p>
                    <a:p>
                      <a:pPr algn="ctr"/>
                      <a:r>
                        <a:rPr lang="en-IN" sz="1600" dirty="0">
                          <a:latin typeface="Times New Roman" panose="02020603050405020304" pitchFamily="18" charset="0"/>
                          <a:cs typeface="Times New Roman" panose="02020603050405020304" pitchFamily="18" charset="0"/>
                        </a:rPr>
                        <a:t>LE-0.2 CDR ,FR dull</a:t>
                      </a:r>
                    </a:p>
                  </a:txBody>
                  <a:tcPr marL="54023" marR="54023" marT="27012" marB="27012"/>
                </a:tc>
                <a:extLst>
                  <a:ext uri="{0D108BD9-81ED-4DB2-BD59-A6C34878D82A}">
                    <a16:rowId xmlns:a16="http://schemas.microsoft.com/office/drawing/2014/main" val="3652877075"/>
                  </a:ext>
                </a:extLst>
              </a:tr>
              <a:tr h="416812">
                <a:tc>
                  <a:txBody>
                    <a:bodyPr/>
                    <a:lstStyle/>
                    <a:p>
                      <a:pPr algn="ctr"/>
                      <a:r>
                        <a:rPr lang="en-IN" sz="1600">
                          <a:latin typeface="Times New Roman" panose="02020603050405020304" pitchFamily="18" charset="0"/>
                          <a:cs typeface="Times New Roman" panose="02020603050405020304" pitchFamily="18" charset="0"/>
                        </a:rPr>
                        <a:t>Ultasonography </a:t>
                      </a:r>
                    </a:p>
                  </a:txBody>
                  <a:tcPr marL="54023" marR="54023" marT="27012" marB="27012"/>
                </a:tc>
                <a:tc>
                  <a:txBody>
                    <a:bodyPr/>
                    <a:lstStyle/>
                    <a:p>
                      <a:pPr algn="ctr"/>
                      <a:r>
                        <a:rPr lang="en-IN" sz="1600">
                          <a:latin typeface="Times New Roman" panose="02020603050405020304" pitchFamily="18" charset="0"/>
                          <a:cs typeface="Times New Roman" panose="02020603050405020304" pitchFamily="18" charset="0"/>
                        </a:rPr>
                        <a:t>Both eye- normal</a:t>
                      </a:r>
                    </a:p>
                  </a:txBody>
                  <a:tcPr marL="54023" marR="54023" marT="27012" marB="27012"/>
                </a:tc>
                <a:tc>
                  <a:txBody>
                    <a:bodyPr/>
                    <a:lstStyle/>
                    <a:p>
                      <a:pPr algn="ctr"/>
                      <a:r>
                        <a:rPr lang="en-IN" sz="1600" dirty="0">
                          <a:latin typeface="Times New Roman" panose="02020603050405020304" pitchFamily="18" charset="0"/>
                          <a:cs typeface="Times New Roman" panose="02020603050405020304" pitchFamily="18" charset="0"/>
                        </a:rPr>
                        <a:t>Both eye- normal</a:t>
                      </a:r>
                    </a:p>
                  </a:txBody>
                  <a:tcPr marL="54023" marR="54023" marT="27012" marB="27012"/>
                </a:tc>
                <a:extLst>
                  <a:ext uri="{0D108BD9-81ED-4DB2-BD59-A6C34878D82A}">
                    <a16:rowId xmlns:a16="http://schemas.microsoft.com/office/drawing/2014/main" val="723579968"/>
                  </a:ext>
                </a:extLst>
              </a:tr>
              <a:tr h="602679">
                <a:tc>
                  <a:txBody>
                    <a:bodyPr/>
                    <a:lstStyle/>
                    <a:p>
                      <a:pPr algn="ctr"/>
                      <a:r>
                        <a:rPr lang="en-IN" sz="1600">
                          <a:latin typeface="Times New Roman" panose="02020603050405020304" pitchFamily="18" charset="0"/>
                          <a:cs typeface="Times New Roman" panose="02020603050405020304" pitchFamily="18" charset="0"/>
                        </a:rPr>
                        <a:t>Ultrasound biomicroscopy</a:t>
                      </a:r>
                    </a:p>
                  </a:txBody>
                  <a:tcPr marL="54023" marR="54023" marT="27012" marB="27012"/>
                </a:tc>
                <a:tc>
                  <a:txBody>
                    <a:bodyPr/>
                    <a:lstStyle/>
                    <a:p>
                      <a:pPr algn="ctr"/>
                      <a:r>
                        <a:rPr lang="en-IN" sz="1600">
                          <a:latin typeface="Times New Roman" panose="02020603050405020304" pitchFamily="18" charset="0"/>
                          <a:cs typeface="Times New Roman" panose="02020603050405020304" pitchFamily="18" charset="0"/>
                        </a:rPr>
                        <a:t>Both eye-unremarkable</a:t>
                      </a:r>
                    </a:p>
                  </a:txBody>
                  <a:tcPr marL="54023" marR="54023" marT="27012" marB="27012"/>
                </a:tc>
                <a:tc>
                  <a:txBody>
                    <a:bodyPr/>
                    <a:lstStyle/>
                    <a:p>
                      <a:pPr algn="ctr"/>
                      <a:r>
                        <a:rPr lang="en-IN" sz="1600" dirty="0">
                          <a:latin typeface="Times New Roman" panose="02020603050405020304" pitchFamily="18" charset="0"/>
                          <a:cs typeface="Times New Roman" panose="02020603050405020304" pitchFamily="18" charset="0"/>
                        </a:rPr>
                        <a:t>RE-mild fibrosis between IOL and anterior capsule margin</a:t>
                      </a:r>
                    </a:p>
                    <a:p>
                      <a:pPr algn="ctr"/>
                      <a:r>
                        <a:rPr lang="en-IN" sz="1600" dirty="0">
                          <a:latin typeface="Times New Roman" panose="02020603050405020304" pitchFamily="18" charset="0"/>
                          <a:cs typeface="Times New Roman" panose="02020603050405020304" pitchFamily="18" charset="0"/>
                        </a:rPr>
                        <a:t>LE-unremarkable</a:t>
                      </a:r>
                    </a:p>
                  </a:txBody>
                  <a:tcPr marL="54023" marR="54023" marT="27012" marB="27012"/>
                </a:tc>
                <a:extLst>
                  <a:ext uri="{0D108BD9-81ED-4DB2-BD59-A6C34878D82A}">
                    <a16:rowId xmlns:a16="http://schemas.microsoft.com/office/drawing/2014/main" val="2148530500"/>
                  </a:ext>
                </a:extLst>
              </a:tr>
            </a:tbl>
          </a:graphicData>
        </a:graphic>
      </p:graphicFrame>
    </p:spTree>
    <p:extLst>
      <p:ext uri="{BB962C8B-B14F-4D97-AF65-F5344CB8AC3E}">
        <p14:creationId xmlns:p14="http://schemas.microsoft.com/office/powerpoint/2010/main" val="3053457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51B905-133C-CB15-B724-273185417834}"/>
              </a:ext>
            </a:extLst>
          </p:cNvPr>
          <p:cNvSpPr>
            <a:spLocks noGrp="1"/>
          </p:cNvSpPr>
          <p:nvPr>
            <p:ph idx="1"/>
          </p:nvPr>
        </p:nvSpPr>
        <p:spPr>
          <a:xfrm>
            <a:off x="680884" y="681037"/>
            <a:ext cx="10515600" cy="4313750"/>
          </a:xfrm>
        </p:spPr>
        <p:txBody>
          <a:bodyPr>
            <a:normAutofit lnSpcReduction="10000"/>
          </a:bodyPr>
          <a:lstStyle/>
          <a:p>
            <a:pPr marL="0" indent="0" algn="just">
              <a:lnSpc>
                <a:spcPct val="150000"/>
              </a:lnSpc>
              <a:buNone/>
            </a:pPr>
            <a:r>
              <a:rPr lang="en-IN" sz="2800" b="1" dirty="0">
                <a:solidFill>
                  <a:schemeClr val="accent3">
                    <a:lumMod val="40000"/>
                    <a:lumOff val="60000"/>
                  </a:schemeClr>
                </a:solidFill>
                <a:latin typeface="Times New Roman" panose="02020603050405020304" pitchFamily="18" charset="0"/>
                <a:cs typeface="Times New Roman" panose="02020603050405020304" pitchFamily="18" charset="0"/>
              </a:rPr>
              <a:t>Surgical Technique:</a:t>
            </a:r>
          </a:p>
          <a:p>
            <a:pPr algn="just">
              <a:lnSpc>
                <a:spcPct val="150000"/>
              </a:lnSpc>
            </a:pPr>
            <a:r>
              <a:rPr lang="en-IN" sz="2000" dirty="0">
                <a:latin typeface="Times New Roman" panose="02020603050405020304" pitchFamily="18" charset="0"/>
                <a:cs typeface="Times New Roman" panose="02020603050405020304" pitchFamily="18" charset="0"/>
              </a:rPr>
              <a:t>Local peribulbar </a:t>
            </a:r>
            <a:r>
              <a:rPr lang="en-IN" sz="2000" dirty="0" err="1">
                <a:latin typeface="Times New Roman" panose="02020603050405020304" pitchFamily="18" charset="0"/>
                <a:cs typeface="Times New Roman" panose="02020603050405020304" pitchFamily="18" charset="0"/>
              </a:rPr>
              <a:t>anesthesia</a:t>
            </a:r>
            <a:r>
              <a:rPr lang="en-IN" sz="2000" dirty="0">
                <a:latin typeface="Times New Roman" panose="02020603050405020304" pitchFamily="18" charset="0"/>
                <a:cs typeface="Times New Roman" panose="02020603050405020304" pitchFamily="18" charset="0"/>
              </a:rPr>
              <a:t> was given .</a:t>
            </a:r>
          </a:p>
          <a:p>
            <a:pPr algn="just">
              <a:lnSpc>
                <a:spcPct val="150000"/>
              </a:lnSpc>
            </a:pPr>
            <a:r>
              <a:rPr lang="en-IN" sz="2000" dirty="0">
                <a:latin typeface="Times New Roman" panose="02020603050405020304" pitchFamily="18" charset="0"/>
                <a:cs typeface="Times New Roman" panose="02020603050405020304" pitchFamily="18" charset="0"/>
              </a:rPr>
              <a:t>Two </a:t>
            </a:r>
            <a:r>
              <a:rPr lang="en-IN" dirty="0" err="1">
                <a:latin typeface="Times New Roman" panose="02020603050405020304" pitchFamily="18" charset="0"/>
                <a:cs typeface="Times New Roman" panose="02020603050405020304" pitchFamily="18" charset="0"/>
              </a:rPr>
              <a:t>s</a:t>
            </a:r>
            <a:r>
              <a:rPr lang="en-IN" sz="2000" dirty="0" err="1">
                <a:latin typeface="Times New Roman" panose="02020603050405020304" pitchFamily="18" charset="0"/>
                <a:cs typeface="Times New Roman" panose="02020603050405020304" pitchFamily="18" charset="0"/>
              </a:rPr>
              <a:t>ideports</a:t>
            </a:r>
            <a:r>
              <a:rPr lang="en-IN" sz="2000" dirty="0">
                <a:latin typeface="Times New Roman" panose="02020603050405020304" pitchFamily="18" charset="0"/>
                <a:cs typeface="Times New Roman" panose="02020603050405020304" pitchFamily="18" charset="0"/>
              </a:rPr>
              <a:t> were made and anterior chamber filled with viscoelastic substances.</a:t>
            </a:r>
          </a:p>
          <a:p>
            <a:pPr algn="just">
              <a:lnSpc>
                <a:spcPct val="150000"/>
              </a:lnSpc>
            </a:pPr>
            <a:r>
              <a:rPr lang="en-IN" sz="2000" dirty="0">
                <a:latin typeface="Times New Roman" panose="02020603050405020304" pitchFamily="18" charset="0"/>
                <a:cs typeface="Times New Roman" panose="02020603050405020304" pitchFamily="18" charset="0"/>
              </a:rPr>
              <a:t>Main entry made with keratome 2.8mm.</a:t>
            </a:r>
          </a:p>
          <a:p>
            <a:pPr algn="just">
              <a:lnSpc>
                <a:spcPct val="150000"/>
              </a:lnSpc>
            </a:pPr>
            <a:r>
              <a:rPr lang="en-IN" sz="2000" b="1" dirty="0">
                <a:solidFill>
                  <a:schemeClr val="accent3">
                    <a:lumMod val="60000"/>
                    <a:lumOff val="40000"/>
                  </a:schemeClr>
                </a:solidFill>
                <a:latin typeface="Times New Roman" panose="02020603050405020304" pitchFamily="18" charset="0"/>
                <a:cs typeface="Times New Roman" panose="02020603050405020304" pitchFamily="18" charset="0"/>
              </a:rPr>
              <a:t>Case 1</a:t>
            </a:r>
            <a:r>
              <a:rPr lang="en-IN" sz="2000" dirty="0">
                <a:latin typeface="Times New Roman" panose="02020603050405020304" pitchFamily="18" charset="0"/>
                <a:cs typeface="Times New Roman" panose="02020603050405020304" pitchFamily="18" charset="0"/>
              </a:rPr>
              <a:t>-Intraoperatively entire optic and haptic of IOL was found opacified and there was fibrosis between IOL and bag. Attempt was made to separate IOL from bag with the help of viscoelastic substance. IOL explanted via main entry after enlarging the entry.</a:t>
            </a:r>
          </a:p>
          <a:p>
            <a:pPr algn="just">
              <a:lnSpc>
                <a:spcPct val="150000"/>
              </a:lnSpc>
            </a:pPr>
            <a:r>
              <a:rPr lang="en-IN" sz="2000" dirty="0">
                <a:latin typeface="Times New Roman" panose="02020603050405020304" pitchFamily="18" charset="0"/>
                <a:cs typeface="Times New Roman" panose="02020603050405020304" pitchFamily="18" charset="0"/>
              </a:rPr>
              <a:t>Bag dialysis was found and anterior vitrectomy performed and iris claw lens was placed.</a:t>
            </a:r>
          </a:p>
        </p:txBody>
      </p:sp>
      <p:sp>
        <p:nvSpPr>
          <p:cNvPr id="5" name="TextBox 4">
            <a:extLst>
              <a:ext uri="{FF2B5EF4-FFF2-40B4-BE49-F238E27FC236}">
                <a16:creationId xmlns:a16="http://schemas.microsoft.com/office/drawing/2014/main" id="{FC606077-9B2A-F27F-9FA4-406424B103A3}"/>
              </a:ext>
            </a:extLst>
          </p:cNvPr>
          <p:cNvSpPr txBox="1"/>
          <p:nvPr/>
        </p:nvSpPr>
        <p:spPr>
          <a:xfrm>
            <a:off x="-137652" y="5063613"/>
            <a:ext cx="11031794" cy="707886"/>
          </a:xfrm>
          <a:prstGeom prst="rect">
            <a:avLst/>
          </a:prstGeom>
          <a:noFill/>
        </p:spPr>
        <p:txBody>
          <a:bodyPr wrap="square">
            <a:spAutoFit/>
          </a:bodyPr>
          <a:lstStyle/>
          <a:p>
            <a:pPr lvl="2" algn="just"/>
            <a:r>
              <a:rPr lang="en-IN" sz="2000" b="1" dirty="0">
                <a:solidFill>
                  <a:schemeClr val="accent3">
                    <a:lumMod val="40000"/>
                    <a:lumOff val="60000"/>
                  </a:schemeClr>
                </a:solidFill>
                <a:latin typeface="Times New Roman" panose="02020603050405020304" pitchFamily="18" charset="0"/>
                <a:cs typeface="Times New Roman" panose="02020603050405020304" pitchFamily="18" charset="0"/>
              </a:rPr>
              <a:t>Case2</a:t>
            </a:r>
            <a:r>
              <a:rPr lang="en-IN" sz="2000" dirty="0">
                <a:solidFill>
                  <a:schemeClr val="accent3">
                    <a:lumMod val="40000"/>
                    <a:lumOff val="60000"/>
                  </a:schemeClr>
                </a:solidFill>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cs typeface="Times New Roman" panose="02020603050405020304" pitchFamily="18" charset="0"/>
              </a:rPr>
              <a:t>Intraoperatively entire optic and haptic of IOL was found opacified .opacified IOL was found in sulcus and was explanted , foldable three-piece IOL was placed in sulcus.</a:t>
            </a:r>
          </a:p>
        </p:txBody>
      </p:sp>
    </p:spTree>
    <p:extLst>
      <p:ext uri="{BB962C8B-B14F-4D97-AF65-F5344CB8AC3E}">
        <p14:creationId xmlns:p14="http://schemas.microsoft.com/office/powerpoint/2010/main" val="3360132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descr="A close-up of an eyeball&#10;&#10;Description automatically generated">
            <a:extLst>
              <a:ext uri="{FF2B5EF4-FFF2-40B4-BE49-F238E27FC236}">
                <a16:creationId xmlns:a16="http://schemas.microsoft.com/office/drawing/2014/main" id="{ECE6E6D3-8338-5F2B-4CB7-1643CD6BD232}"/>
              </a:ext>
            </a:extLst>
          </p:cNvPr>
          <p:cNvPicPr>
            <a:picLocks noChangeAspect="1"/>
          </p:cNvPicPr>
          <p:nvPr/>
        </p:nvPicPr>
        <p:blipFill rotWithShape="1">
          <a:blip r:embed="rId3">
            <a:extLst>
              <a:ext uri="{28A0092B-C50C-407E-A947-70E740481C1C}">
                <a14:useLocalDpi xmlns:a14="http://schemas.microsoft.com/office/drawing/2010/main" val="0"/>
              </a:ext>
            </a:extLst>
          </a:blip>
          <a:srcRect l="12784" t="1613" r="13589" b="1"/>
          <a:stretch/>
        </p:blipFill>
        <p:spPr>
          <a:xfrm>
            <a:off x="1615637" y="1040825"/>
            <a:ext cx="2531951" cy="1747714"/>
          </a:xfrm>
          <a:prstGeom prst="rect">
            <a:avLst/>
          </a:prstGeom>
        </p:spPr>
      </p:pic>
      <p:pic>
        <p:nvPicPr>
          <p:cNvPr id="9" name="Picture 8" descr="A screen shot of a computer&#10;&#10;Description automatically generated">
            <a:extLst>
              <a:ext uri="{FF2B5EF4-FFF2-40B4-BE49-F238E27FC236}">
                <a16:creationId xmlns:a16="http://schemas.microsoft.com/office/drawing/2014/main" id="{C2BA79AD-AD46-3A4B-9947-C76C2284E25E}"/>
              </a:ext>
            </a:extLst>
          </p:cNvPr>
          <p:cNvPicPr>
            <a:picLocks noChangeAspect="1"/>
          </p:cNvPicPr>
          <p:nvPr/>
        </p:nvPicPr>
        <p:blipFill rotWithShape="1">
          <a:blip r:embed="rId4">
            <a:extLst>
              <a:ext uri="{28A0092B-C50C-407E-A947-70E740481C1C}">
                <a14:useLocalDpi xmlns:a14="http://schemas.microsoft.com/office/drawing/2010/main" val="0"/>
              </a:ext>
            </a:extLst>
          </a:blip>
          <a:srcRect l="20855" t="2879" r="2" b="2"/>
          <a:stretch/>
        </p:blipFill>
        <p:spPr>
          <a:xfrm>
            <a:off x="4693007" y="1040825"/>
            <a:ext cx="2531949" cy="1747714"/>
          </a:xfrm>
          <a:prstGeom prst="rect">
            <a:avLst/>
          </a:prstGeom>
        </p:spPr>
      </p:pic>
      <p:pic>
        <p:nvPicPr>
          <p:cNvPr id="7" name="Picture 6" descr="A computer screen with a picture of a baby&#10;&#10;Description automatically generated">
            <a:extLst>
              <a:ext uri="{FF2B5EF4-FFF2-40B4-BE49-F238E27FC236}">
                <a16:creationId xmlns:a16="http://schemas.microsoft.com/office/drawing/2014/main" id="{8F386137-2E3F-8E2A-A6C2-06C263F75E11}"/>
              </a:ext>
            </a:extLst>
          </p:cNvPr>
          <p:cNvPicPr>
            <a:picLocks noChangeAspect="1"/>
          </p:cNvPicPr>
          <p:nvPr/>
        </p:nvPicPr>
        <p:blipFill rotWithShape="1">
          <a:blip r:embed="rId5">
            <a:extLst>
              <a:ext uri="{28A0092B-C50C-407E-A947-70E740481C1C}">
                <a14:useLocalDpi xmlns:a14="http://schemas.microsoft.com/office/drawing/2010/main" val="0"/>
              </a:ext>
            </a:extLst>
          </a:blip>
          <a:srcRect l="14663" t="24071" r="-2" b="19657"/>
          <a:stretch/>
        </p:blipFill>
        <p:spPr>
          <a:xfrm>
            <a:off x="7837097" y="1040825"/>
            <a:ext cx="2531949" cy="1747714"/>
          </a:xfrm>
          <a:prstGeom prst="rect">
            <a:avLst/>
          </a:prstGeom>
        </p:spPr>
      </p:pic>
      <p:pic>
        <p:nvPicPr>
          <p:cNvPr id="5" name="Picture 4" descr="Close-up of a human eye&#10;&#10;Description automatically generated">
            <a:extLst>
              <a:ext uri="{FF2B5EF4-FFF2-40B4-BE49-F238E27FC236}">
                <a16:creationId xmlns:a16="http://schemas.microsoft.com/office/drawing/2014/main" id="{D10D4B7C-E4AA-DC28-B118-F31F7CA6F25F}"/>
              </a:ext>
            </a:extLst>
          </p:cNvPr>
          <p:cNvPicPr>
            <a:picLocks noChangeAspect="1"/>
          </p:cNvPicPr>
          <p:nvPr/>
        </p:nvPicPr>
        <p:blipFill rotWithShape="1">
          <a:blip r:embed="rId6">
            <a:extLst>
              <a:ext uri="{28A0092B-C50C-407E-A947-70E740481C1C}">
                <a14:useLocalDpi xmlns:a14="http://schemas.microsoft.com/office/drawing/2010/main" val="0"/>
              </a:ext>
            </a:extLst>
          </a:blip>
          <a:srcRect l="15649" t="8155" b="27749"/>
          <a:stretch/>
        </p:blipFill>
        <p:spPr>
          <a:xfrm>
            <a:off x="6477097" y="3119472"/>
            <a:ext cx="2531949" cy="1747714"/>
          </a:xfrm>
          <a:prstGeom prst="rect">
            <a:avLst/>
          </a:prstGeom>
        </p:spPr>
      </p:pic>
      <p:sp>
        <p:nvSpPr>
          <p:cNvPr id="22" name="TextBox 21">
            <a:extLst>
              <a:ext uri="{FF2B5EF4-FFF2-40B4-BE49-F238E27FC236}">
                <a16:creationId xmlns:a16="http://schemas.microsoft.com/office/drawing/2014/main" id="{98F67979-FCE0-F827-C359-5BB4C622479B}"/>
              </a:ext>
            </a:extLst>
          </p:cNvPr>
          <p:cNvSpPr txBox="1"/>
          <p:nvPr/>
        </p:nvSpPr>
        <p:spPr>
          <a:xfrm>
            <a:off x="1548916" y="2371252"/>
            <a:ext cx="466794" cy="330540"/>
          </a:xfrm>
          <a:prstGeom prst="rect">
            <a:avLst/>
          </a:prstGeom>
          <a:noFill/>
        </p:spPr>
        <p:txBody>
          <a:bodyPr wrap="none" rtlCol="0">
            <a:spAutoFit/>
          </a:bodyPr>
          <a:lstStyle/>
          <a:p>
            <a:pPr defTabSz="393192">
              <a:spcAft>
                <a:spcPts val="600"/>
              </a:spcAft>
            </a:pPr>
            <a:r>
              <a:rPr lang="en-IN" sz="1548" b="1" kern="1200" dirty="0">
                <a:latin typeface="+mn-lt"/>
                <a:ea typeface="+mn-ea"/>
                <a:cs typeface="+mn-cs"/>
              </a:rPr>
              <a:t>(a)</a:t>
            </a:r>
            <a:endParaRPr lang="en-IN" b="1" dirty="0"/>
          </a:p>
        </p:txBody>
      </p:sp>
      <p:sp>
        <p:nvSpPr>
          <p:cNvPr id="23" name="TextBox 22">
            <a:extLst>
              <a:ext uri="{FF2B5EF4-FFF2-40B4-BE49-F238E27FC236}">
                <a16:creationId xmlns:a16="http://schemas.microsoft.com/office/drawing/2014/main" id="{B4BED118-7D76-163C-9A75-C84FCBE10BB4}"/>
              </a:ext>
            </a:extLst>
          </p:cNvPr>
          <p:cNvSpPr txBox="1"/>
          <p:nvPr/>
        </p:nvSpPr>
        <p:spPr>
          <a:xfrm>
            <a:off x="7837097" y="2421815"/>
            <a:ext cx="461986" cy="330540"/>
          </a:xfrm>
          <a:prstGeom prst="rect">
            <a:avLst/>
          </a:prstGeom>
          <a:noFill/>
        </p:spPr>
        <p:txBody>
          <a:bodyPr wrap="none" rtlCol="0">
            <a:spAutoFit/>
          </a:bodyPr>
          <a:lstStyle/>
          <a:p>
            <a:pPr defTabSz="393192">
              <a:spcAft>
                <a:spcPts val="600"/>
              </a:spcAft>
            </a:pPr>
            <a:r>
              <a:rPr lang="en-IN" sz="1548" b="1" kern="1200" dirty="0">
                <a:latin typeface="+mn-lt"/>
                <a:ea typeface="+mn-ea"/>
                <a:cs typeface="+mn-cs"/>
              </a:rPr>
              <a:t>(c)</a:t>
            </a:r>
            <a:endParaRPr lang="en-IN" b="1" dirty="0"/>
          </a:p>
        </p:txBody>
      </p:sp>
      <p:sp>
        <p:nvSpPr>
          <p:cNvPr id="25" name="TextBox 24">
            <a:extLst>
              <a:ext uri="{FF2B5EF4-FFF2-40B4-BE49-F238E27FC236}">
                <a16:creationId xmlns:a16="http://schemas.microsoft.com/office/drawing/2014/main" id="{E6CDD3B6-00B3-50E1-D384-7D328E32632C}"/>
              </a:ext>
            </a:extLst>
          </p:cNvPr>
          <p:cNvSpPr txBox="1"/>
          <p:nvPr/>
        </p:nvSpPr>
        <p:spPr>
          <a:xfrm>
            <a:off x="4693007" y="2371252"/>
            <a:ext cx="466794" cy="330540"/>
          </a:xfrm>
          <a:prstGeom prst="rect">
            <a:avLst/>
          </a:prstGeom>
          <a:noFill/>
        </p:spPr>
        <p:txBody>
          <a:bodyPr wrap="none" rtlCol="0">
            <a:spAutoFit/>
          </a:bodyPr>
          <a:lstStyle/>
          <a:p>
            <a:pPr defTabSz="393192">
              <a:spcAft>
                <a:spcPts val="600"/>
              </a:spcAft>
            </a:pPr>
            <a:r>
              <a:rPr lang="en-IN" sz="1548" b="1" kern="1200">
                <a:latin typeface="+mn-lt"/>
                <a:ea typeface="+mn-ea"/>
                <a:cs typeface="+mn-cs"/>
              </a:rPr>
              <a:t>(b)</a:t>
            </a:r>
            <a:endParaRPr lang="en-IN" b="1"/>
          </a:p>
        </p:txBody>
      </p:sp>
      <p:pic>
        <p:nvPicPr>
          <p:cNvPr id="29" name="Picture 28" descr="A close-up of a plastic object&#10;&#10;Description automatically generated">
            <a:extLst>
              <a:ext uri="{FF2B5EF4-FFF2-40B4-BE49-F238E27FC236}">
                <a16:creationId xmlns:a16="http://schemas.microsoft.com/office/drawing/2014/main" id="{215CEACE-05A5-2EA5-A5E1-F3F2FB5F63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44545" y="3119472"/>
            <a:ext cx="2524577" cy="1739325"/>
          </a:xfrm>
          <a:prstGeom prst="rect">
            <a:avLst/>
          </a:prstGeom>
        </p:spPr>
      </p:pic>
      <p:sp>
        <p:nvSpPr>
          <p:cNvPr id="27" name="TextBox 26">
            <a:extLst>
              <a:ext uri="{FF2B5EF4-FFF2-40B4-BE49-F238E27FC236}">
                <a16:creationId xmlns:a16="http://schemas.microsoft.com/office/drawing/2014/main" id="{0B0F7D71-1B34-CEB9-85E4-730ECAE3A417}"/>
              </a:ext>
            </a:extLst>
          </p:cNvPr>
          <p:cNvSpPr txBox="1"/>
          <p:nvPr/>
        </p:nvSpPr>
        <p:spPr>
          <a:xfrm>
            <a:off x="1782313" y="5027703"/>
            <a:ext cx="8903451" cy="1785104"/>
          </a:xfrm>
          <a:prstGeom prst="rect">
            <a:avLst/>
          </a:prstGeom>
          <a:noFill/>
        </p:spPr>
        <p:txBody>
          <a:bodyPr wrap="square" rtlCol="0">
            <a:spAutoFit/>
          </a:bodyPr>
          <a:lstStyle/>
          <a:p>
            <a:pPr defTabSz="393192">
              <a:spcAft>
                <a:spcPts val="600"/>
              </a:spcAft>
            </a:pPr>
            <a:r>
              <a:rPr lang="en-IN" kern="1200" dirty="0">
                <a:solidFill>
                  <a:schemeClr val="tx1"/>
                </a:solidFill>
                <a:latin typeface="Times New Roman" panose="02020603050405020304" pitchFamily="18" charset="0"/>
                <a:cs typeface="Times New Roman" panose="02020603050405020304" pitchFamily="18" charset="0"/>
              </a:rPr>
              <a:t>(a) Slit lamp photograph of right eye showing diffusely opacified intraocular lens</a:t>
            </a:r>
          </a:p>
          <a:p>
            <a:pPr defTabSz="393192">
              <a:spcAft>
                <a:spcPts val="600"/>
              </a:spcAft>
            </a:pPr>
            <a:r>
              <a:rPr lang="en-IN" kern="1200" dirty="0">
                <a:solidFill>
                  <a:schemeClr val="tx1"/>
                </a:solidFill>
                <a:latin typeface="Times New Roman" panose="02020603050405020304" pitchFamily="18" charset="0"/>
                <a:cs typeface="Times New Roman" panose="02020603050405020304" pitchFamily="18" charset="0"/>
              </a:rPr>
              <a:t>(b) B scan of right eye –normal finding</a:t>
            </a:r>
          </a:p>
          <a:p>
            <a:pPr defTabSz="393192">
              <a:spcAft>
                <a:spcPts val="600"/>
              </a:spcAft>
            </a:pPr>
            <a:r>
              <a:rPr lang="en-IN" kern="1200" dirty="0">
                <a:solidFill>
                  <a:schemeClr val="tx1"/>
                </a:solidFill>
                <a:latin typeface="Times New Roman" panose="02020603050405020304" pitchFamily="18" charset="0"/>
                <a:cs typeface="Times New Roman" panose="02020603050405020304" pitchFamily="18" charset="0"/>
              </a:rPr>
              <a:t>(c) Ultrasound bio microscopy of right eye showing thickened opacified lens.</a:t>
            </a:r>
          </a:p>
          <a:p>
            <a:pPr defTabSz="393192">
              <a:spcAft>
                <a:spcPts val="600"/>
              </a:spcAft>
            </a:pPr>
            <a:r>
              <a:rPr lang="en-IN" kern="1200" dirty="0">
                <a:solidFill>
                  <a:schemeClr val="tx1"/>
                </a:solidFill>
                <a:latin typeface="Times New Roman" panose="02020603050405020304" pitchFamily="18" charset="0"/>
                <a:cs typeface="Times New Roman" panose="02020603050405020304" pitchFamily="18" charset="0"/>
              </a:rPr>
              <a:t>(d) Photograph of explanted opacified IOL</a:t>
            </a:r>
          </a:p>
          <a:p>
            <a:pPr defTabSz="393192">
              <a:spcAft>
                <a:spcPts val="600"/>
              </a:spcAft>
            </a:pPr>
            <a:r>
              <a:rPr lang="en-IN" kern="1200" dirty="0">
                <a:solidFill>
                  <a:schemeClr val="tx1"/>
                </a:solidFill>
                <a:latin typeface="Times New Roman" panose="02020603050405020304" pitchFamily="18" charset="0"/>
                <a:cs typeface="Times New Roman" panose="02020603050405020304" pitchFamily="18" charset="0"/>
              </a:rPr>
              <a:t>(e) Postoperative slit lamp photograph</a:t>
            </a:r>
            <a:r>
              <a:rPr lang="en-IN" dirty="0">
                <a:latin typeface="Times New Roman" panose="02020603050405020304" pitchFamily="18" charset="0"/>
                <a:cs typeface="Times New Roman" panose="02020603050405020304" pitchFamily="18" charset="0"/>
              </a:rPr>
              <a:t> of right eye.</a:t>
            </a:r>
            <a:endParaRPr lang="en-IN" sz="24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DC90958A-A933-9C7B-F5A4-69107A5C5EA9}"/>
              </a:ext>
            </a:extLst>
          </p:cNvPr>
          <p:cNvSpPr txBox="1"/>
          <p:nvPr/>
        </p:nvSpPr>
        <p:spPr>
          <a:xfrm>
            <a:off x="3077418" y="4548586"/>
            <a:ext cx="466794" cy="330540"/>
          </a:xfrm>
          <a:prstGeom prst="rect">
            <a:avLst/>
          </a:prstGeom>
          <a:noFill/>
        </p:spPr>
        <p:txBody>
          <a:bodyPr wrap="none" rtlCol="0">
            <a:spAutoFit/>
          </a:bodyPr>
          <a:lstStyle/>
          <a:p>
            <a:pPr defTabSz="393192">
              <a:spcAft>
                <a:spcPts val="600"/>
              </a:spcAft>
            </a:pPr>
            <a:r>
              <a:rPr lang="en-IN" sz="1548" b="1" kern="1200" dirty="0">
                <a:latin typeface="+mn-lt"/>
                <a:ea typeface="+mn-ea"/>
                <a:cs typeface="+mn-cs"/>
              </a:rPr>
              <a:t>(d)</a:t>
            </a:r>
            <a:endParaRPr lang="en-IN" b="1" dirty="0"/>
          </a:p>
        </p:txBody>
      </p:sp>
      <p:sp>
        <p:nvSpPr>
          <p:cNvPr id="33" name="TextBox 32">
            <a:extLst>
              <a:ext uri="{FF2B5EF4-FFF2-40B4-BE49-F238E27FC236}">
                <a16:creationId xmlns:a16="http://schemas.microsoft.com/office/drawing/2014/main" id="{110A5B40-6E64-200E-563B-CAF4CFCDB7D2}"/>
              </a:ext>
            </a:extLst>
          </p:cNvPr>
          <p:cNvSpPr txBox="1"/>
          <p:nvPr/>
        </p:nvSpPr>
        <p:spPr>
          <a:xfrm>
            <a:off x="6386675" y="4548925"/>
            <a:ext cx="461986" cy="330540"/>
          </a:xfrm>
          <a:prstGeom prst="rect">
            <a:avLst/>
          </a:prstGeom>
          <a:noFill/>
        </p:spPr>
        <p:txBody>
          <a:bodyPr wrap="none" rtlCol="0">
            <a:spAutoFit/>
          </a:bodyPr>
          <a:lstStyle/>
          <a:p>
            <a:pPr defTabSz="393192">
              <a:spcAft>
                <a:spcPts val="600"/>
              </a:spcAft>
            </a:pPr>
            <a:r>
              <a:rPr lang="en-IN" sz="1548" b="1" kern="1200" dirty="0">
                <a:latin typeface="+mn-lt"/>
                <a:ea typeface="+mn-ea"/>
                <a:cs typeface="+mn-cs"/>
              </a:rPr>
              <a:t>(e)</a:t>
            </a:r>
            <a:endParaRPr lang="en-IN" b="1" dirty="0"/>
          </a:p>
        </p:txBody>
      </p:sp>
      <p:sp>
        <p:nvSpPr>
          <p:cNvPr id="34" name="TextBox 33">
            <a:extLst>
              <a:ext uri="{FF2B5EF4-FFF2-40B4-BE49-F238E27FC236}">
                <a16:creationId xmlns:a16="http://schemas.microsoft.com/office/drawing/2014/main" id="{696D06EE-6A0F-1CC2-CD9C-68823E721070}"/>
              </a:ext>
            </a:extLst>
          </p:cNvPr>
          <p:cNvSpPr txBox="1"/>
          <p:nvPr/>
        </p:nvSpPr>
        <p:spPr>
          <a:xfrm>
            <a:off x="5472642" y="352871"/>
            <a:ext cx="1202573" cy="461665"/>
          </a:xfrm>
          <a:prstGeom prst="rect">
            <a:avLst/>
          </a:prstGeom>
          <a:noFill/>
        </p:spPr>
        <p:txBody>
          <a:bodyPr wrap="none" rtlCol="0">
            <a:spAutoFit/>
          </a:bodyPr>
          <a:lstStyle/>
          <a:p>
            <a:pPr defTabSz="393192">
              <a:spcAft>
                <a:spcPts val="600"/>
              </a:spcAft>
            </a:pPr>
            <a:r>
              <a:rPr lang="en-IN" sz="2400" kern="1200" dirty="0">
                <a:solidFill>
                  <a:schemeClr val="accent3">
                    <a:lumMod val="40000"/>
                    <a:lumOff val="60000"/>
                  </a:schemeClr>
                </a:solidFill>
                <a:latin typeface="Times New Roman" panose="02020603050405020304" pitchFamily="18" charset="0"/>
                <a:ea typeface="+mn-ea"/>
                <a:cs typeface="Times New Roman" panose="02020603050405020304" pitchFamily="18" charset="0"/>
              </a:rPr>
              <a:t>CASE 1</a:t>
            </a:r>
            <a:endParaRPr lang="en-IN" sz="3200" dirty="0">
              <a:solidFill>
                <a:schemeClr val="accent3">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710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 shot of a computer&#10;&#10;Description automatically generated">
            <a:extLst>
              <a:ext uri="{FF2B5EF4-FFF2-40B4-BE49-F238E27FC236}">
                <a16:creationId xmlns:a16="http://schemas.microsoft.com/office/drawing/2014/main" id="{51B3F385-B0CB-3E8C-B088-6F1CD79DE295}"/>
              </a:ext>
            </a:extLst>
          </p:cNvPr>
          <p:cNvPicPr>
            <a:picLocks noChangeAspect="1"/>
          </p:cNvPicPr>
          <p:nvPr/>
        </p:nvPicPr>
        <p:blipFill rotWithShape="1">
          <a:blip r:embed="rId2">
            <a:extLst>
              <a:ext uri="{28A0092B-C50C-407E-A947-70E740481C1C}">
                <a14:useLocalDpi xmlns:a14="http://schemas.microsoft.com/office/drawing/2010/main" val="0"/>
              </a:ext>
            </a:extLst>
          </a:blip>
          <a:srcRect r="20472"/>
          <a:stretch/>
        </p:blipFill>
        <p:spPr>
          <a:xfrm>
            <a:off x="4289997" y="566786"/>
            <a:ext cx="2934000" cy="2022580"/>
          </a:xfrm>
          <a:prstGeom prst="rect">
            <a:avLst/>
          </a:prstGeom>
        </p:spPr>
      </p:pic>
      <p:pic>
        <p:nvPicPr>
          <p:cNvPr id="15" name="Picture 14" descr="A close up of an eye&#10;&#10;Description automatically generated">
            <a:extLst>
              <a:ext uri="{FF2B5EF4-FFF2-40B4-BE49-F238E27FC236}">
                <a16:creationId xmlns:a16="http://schemas.microsoft.com/office/drawing/2014/main" id="{A1AF5660-56B2-DBBC-F466-395A42FE52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364" y="601604"/>
            <a:ext cx="2934000" cy="2022580"/>
          </a:xfrm>
          <a:prstGeom prst="rect">
            <a:avLst/>
          </a:prstGeom>
        </p:spPr>
      </p:pic>
      <p:pic>
        <p:nvPicPr>
          <p:cNvPr id="18" name="Picture 17" descr="A close up of an eye&#10;&#10;Description automatically generated">
            <a:extLst>
              <a:ext uri="{FF2B5EF4-FFF2-40B4-BE49-F238E27FC236}">
                <a16:creationId xmlns:a16="http://schemas.microsoft.com/office/drawing/2014/main" id="{96F9E0F8-A115-B333-C676-9F0093B1E7BB}"/>
              </a:ext>
            </a:extLst>
          </p:cNvPr>
          <p:cNvPicPr>
            <a:picLocks noChangeAspect="1"/>
          </p:cNvPicPr>
          <p:nvPr/>
        </p:nvPicPr>
        <p:blipFill rotWithShape="1">
          <a:blip r:embed="rId4">
            <a:extLst>
              <a:ext uri="{28A0092B-C50C-407E-A947-70E740481C1C}">
                <a14:useLocalDpi xmlns:a14="http://schemas.microsoft.com/office/drawing/2010/main" val="0"/>
              </a:ext>
            </a:extLst>
          </a:blip>
          <a:srcRect b="16272"/>
          <a:stretch/>
        </p:blipFill>
        <p:spPr>
          <a:xfrm>
            <a:off x="6293347" y="2934232"/>
            <a:ext cx="2934000" cy="2014010"/>
          </a:xfrm>
          <a:prstGeom prst="rect">
            <a:avLst/>
          </a:prstGeom>
        </p:spPr>
      </p:pic>
      <p:pic>
        <p:nvPicPr>
          <p:cNvPr id="20" name="Picture 19" descr="A screen shot of a computer&#10;&#10;Description automatically generated">
            <a:extLst>
              <a:ext uri="{FF2B5EF4-FFF2-40B4-BE49-F238E27FC236}">
                <a16:creationId xmlns:a16="http://schemas.microsoft.com/office/drawing/2014/main" id="{6BC99927-7A92-3D4E-B7AA-16E8829896CB}"/>
              </a:ext>
            </a:extLst>
          </p:cNvPr>
          <p:cNvPicPr>
            <a:picLocks noChangeAspect="1"/>
          </p:cNvPicPr>
          <p:nvPr/>
        </p:nvPicPr>
        <p:blipFill rotWithShape="1">
          <a:blip r:embed="rId5">
            <a:extLst>
              <a:ext uri="{28A0092B-C50C-407E-A947-70E740481C1C}">
                <a14:useLocalDpi xmlns:a14="http://schemas.microsoft.com/office/drawing/2010/main" val="0"/>
              </a:ext>
            </a:extLst>
          </a:blip>
          <a:srcRect l="29113" t="12043" r="19113" b="18279"/>
          <a:stretch/>
        </p:blipFill>
        <p:spPr>
          <a:xfrm>
            <a:off x="8009973" y="566786"/>
            <a:ext cx="2934000" cy="2014010"/>
          </a:xfrm>
          <a:prstGeom prst="rect">
            <a:avLst/>
          </a:prstGeom>
        </p:spPr>
      </p:pic>
      <p:sp>
        <p:nvSpPr>
          <p:cNvPr id="4" name="TextBox 3">
            <a:extLst>
              <a:ext uri="{FF2B5EF4-FFF2-40B4-BE49-F238E27FC236}">
                <a16:creationId xmlns:a16="http://schemas.microsoft.com/office/drawing/2014/main" id="{C0C3FC88-A5D2-9CBB-2643-4B142EE7847F}"/>
              </a:ext>
            </a:extLst>
          </p:cNvPr>
          <p:cNvSpPr txBox="1"/>
          <p:nvPr/>
        </p:nvSpPr>
        <p:spPr>
          <a:xfrm>
            <a:off x="413657" y="2222090"/>
            <a:ext cx="513282" cy="369332"/>
          </a:xfrm>
          <a:prstGeom prst="rect">
            <a:avLst/>
          </a:prstGeom>
          <a:noFill/>
        </p:spPr>
        <p:txBody>
          <a:bodyPr wrap="none" rtlCol="0">
            <a:spAutoFit/>
          </a:bodyPr>
          <a:lstStyle/>
          <a:p>
            <a:r>
              <a:rPr lang="en-IN" b="1" dirty="0"/>
              <a:t>(a)</a:t>
            </a:r>
          </a:p>
        </p:txBody>
      </p:sp>
      <p:sp>
        <p:nvSpPr>
          <p:cNvPr id="7" name="TextBox 6">
            <a:extLst>
              <a:ext uri="{FF2B5EF4-FFF2-40B4-BE49-F238E27FC236}">
                <a16:creationId xmlns:a16="http://schemas.microsoft.com/office/drawing/2014/main" id="{2F26A91A-BDE0-6068-83B1-88D4E9BDEA01}"/>
              </a:ext>
            </a:extLst>
          </p:cNvPr>
          <p:cNvSpPr txBox="1"/>
          <p:nvPr/>
        </p:nvSpPr>
        <p:spPr>
          <a:xfrm>
            <a:off x="3888905" y="4650364"/>
            <a:ext cx="453970" cy="369332"/>
          </a:xfrm>
          <a:prstGeom prst="rect">
            <a:avLst/>
          </a:prstGeom>
          <a:noFill/>
        </p:spPr>
        <p:txBody>
          <a:bodyPr wrap="none" rtlCol="0">
            <a:spAutoFit/>
          </a:bodyPr>
          <a:lstStyle/>
          <a:p>
            <a:r>
              <a:rPr lang="en-IN" b="1" dirty="0">
                <a:solidFill>
                  <a:schemeClr val="bg1"/>
                </a:solidFill>
              </a:rPr>
              <a:t>(d)</a:t>
            </a:r>
          </a:p>
        </p:txBody>
      </p:sp>
      <p:pic>
        <p:nvPicPr>
          <p:cNvPr id="10" name="Picture 9" descr="A close up of a jellyfish&#10;&#10;Description automatically generated">
            <a:extLst>
              <a:ext uri="{FF2B5EF4-FFF2-40B4-BE49-F238E27FC236}">
                <a16:creationId xmlns:a16="http://schemas.microsoft.com/office/drawing/2014/main" id="{2F3671F0-1BDA-F88E-0C2E-B9A3E9C76B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6998" y="2941991"/>
            <a:ext cx="2934000" cy="2031252"/>
          </a:xfrm>
          <a:prstGeom prst="rect">
            <a:avLst/>
          </a:prstGeom>
        </p:spPr>
      </p:pic>
      <p:sp>
        <p:nvSpPr>
          <p:cNvPr id="11" name="TextBox 10">
            <a:extLst>
              <a:ext uri="{FF2B5EF4-FFF2-40B4-BE49-F238E27FC236}">
                <a16:creationId xmlns:a16="http://schemas.microsoft.com/office/drawing/2014/main" id="{5572C498-0E49-B110-7149-4A6CE55E6C77}"/>
              </a:ext>
            </a:extLst>
          </p:cNvPr>
          <p:cNvSpPr txBox="1"/>
          <p:nvPr/>
        </p:nvSpPr>
        <p:spPr>
          <a:xfrm>
            <a:off x="4278879" y="2215863"/>
            <a:ext cx="513282" cy="369332"/>
          </a:xfrm>
          <a:prstGeom prst="rect">
            <a:avLst/>
          </a:prstGeom>
          <a:noFill/>
        </p:spPr>
        <p:txBody>
          <a:bodyPr wrap="none" rtlCol="0">
            <a:spAutoFit/>
          </a:bodyPr>
          <a:lstStyle/>
          <a:p>
            <a:r>
              <a:rPr lang="en-IN" b="1" dirty="0"/>
              <a:t>(b)</a:t>
            </a:r>
          </a:p>
        </p:txBody>
      </p:sp>
      <p:sp>
        <p:nvSpPr>
          <p:cNvPr id="12" name="TextBox 11">
            <a:extLst>
              <a:ext uri="{FF2B5EF4-FFF2-40B4-BE49-F238E27FC236}">
                <a16:creationId xmlns:a16="http://schemas.microsoft.com/office/drawing/2014/main" id="{BFAD6294-6F3D-D3D3-84C9-BF3A9C81EFAE}"/>
              </a:ext>
            </a:extLst>
          </p:cNvPr>
          <p:cNvSpPr txBox="1"/>
          <p:nvPr/>
        </p:nvSpPr>
        <p:spPr>
          <a:xfrm>
            <a:off x="8009973" y="2220034"/>
            <a:ext cx="508473" cy="369332"/>
          </a:xfrm>
          <a:prstGeom prst="rect">
            <a:avLst/>
          </a:prstGeom>
          <a:noFill/>
        </p:spPr>
        <p:txBody>
          <a:bodyPr wrap="none" rtlCol="0">
            <a:spAutoFit/>
          </a:bodyPr>
          <a:lstStyle/>
          <a:p>
            <a:r>
              <a:rPr lang="en-IN" b="1" dirty="0"/>
              <a:t>(c)</a:t>
            </a:r>
          </a:p>
        </p:txBody>
      </p:sp>
      <p:sp>
        <p:nvSpPr>
          <p:cNvPr id="14" name="TextBox 13">
            <a:extLst>
              <a:ext uri="{FF2B5EF4-FFF2-40B4-BE49-F238E27FC236}">
                <a16:creationId xmlns:a16="http://schemas.microsoft.com/office/drawing/2014/main" id="{3915DEBF-2EE2-A2C8-3678-C8ED61B74B0F}"/>
              </a:ext>
            </a:extLst>
          </p:cNvPr>
          <p:cNvSpPr txBox="1"/>
          <p:nvPr/>
        </p:nvSpPr>
        <p:spPr>
          <a:xfrm>
            <a:off x="2513797" y="4628820"/>
            <a:ext cx="513282" cy="369332"/>
          </a:xfrm>
          <a:prstGeom prst="rect">
            <a:avLst/>
          </a:prstGeom>
          <a:noFill/>
        </p:spPr>
        <p:txBody>
          <a:bodyPr wrap="none" rtlCol="0">
            <a:spAutoFit/>
          </a:bodyPr>
          <a:lstStyle/>
          <a:p>
            <a:r>
              <a:rPr lang="en-IN" b="1" dirty="0"/>
              <a:t>(d)</a:t>
            </a:r>
          </a:p>
        </p:txBody>
      </p:sp>
      <p:sp>
        <p:nvSpPr>
          <p:cNvPr id="16" name="TextBox 15">
            <a:extLst>
              <a:ext uri="{FF2B5EF4-FFF2-40B4-BE49-F238E27FC236}">
                <a16:creationId xmlns:a16="http://schemas.microsoft.com/office/drawing/2014/main" id="{D5F95FDA-2A03-709E-05C3-AE5BAA3DD7FD}"/>
              </a:ext>
            </a:extLst>
          </p:cNvPr>
          <p:cNvSpPr txBox="1"/>
          <p:nvPr/>
        </p:nvSpPr>
        <p:spPr>
          <a:xfrm>
            <a:off x="6254019" y="4562290"/>
            <a:ext cx="508473" cy="369332"/>
          </a:xfrm>
          <a:prstGeom prst="rect">
            <a:avLst/>
          </a:prstGeom>
          <a:noFill/>
        </p:spPr>
        <p:txBody>
          <a:bodyPr wrap="none" rtlCol="0">
            <a:spAutoFit/>
          </a:bodyPr>
          <a:lstStyle/>
          <a:p>
            <a:r>
              <a:rPr lang="en-IN" b="1" dirty="0"/>
              <a:t>(e)</a:t>
            </a:r>
          </a:p>
        </p:txBody>
      </p:sp>
      <p:sp>
        <p:nvSpPr>
          <p:cNvPr id="19" name="TextBox 18">
            <a:extLst>
              <a:ext uri="{FF2B5EF4-FFF2-40B4-BE49-F238E27FC236}">
                <a16:creationId xmlns:a16="http://schemas.microsoft.com/office/drawing/2014/main" id="{8B5FBC61-D6F6-2ACF-9696-D958E875631C}"/>
              </a:ext>
            </a:extLst>
          </p:cNvPr>
          <p:cNvSpPr txBox="1"/>
          <p:nvPr/>
        </p:nvSpPr>
        <p:spPr>
          <a:xfrm>
            <a:off x="1010798" y="5019696"/>
            <a:ext cx="10565097" cy="1754326"/>
          </a:xfrm>
          <a:prstGeom prst="rect">
            <a:avLst/>
          </a:prstGeom>
          <a:noFill/>
        </p:spPr>
        <p:txBody>
          <a:bodyPr wrap="square" rtlCol="0">
            <a:spAutoFit/>
          </a:bodyPr>
          <a:lstStyle/>
          <a:p>
            <a:pPr marL="342900" indent="-342900">
              <a:buAutoNum type="alphaLcParenBoth"/>
            </a:pPr>
            <a:r>
              <a:rPr lang="en-IN" dirty="0">
                <a:latin typeface="Times New Roman" panose="02020603050405020304" pitchFamily="18" charset="0"/>
                <a:cs typeface="Times New Roman" panose="02020603050405020304" pitchFamily="18" charset="0"/>
              </a:rPr>
              <a:t>Slit lamp photograph of right eye showing diffusely opacified IOL</a:t>
            </a:r>
          </a:p>
          <a:p>
            <a:pPr marL="342900" indent="-342900">
              <a:buAutoNum type="alphaLcParenBoth"/>
            </a:pPr>
            <a:r>
              <a:rPr lang="en-IN" dirty="0">
                <a:latin typeface="Times New Roman" panose="02020603050405020304" pitchFamily="18" charset="0"/>
                <a:cs typeface="Times New Roman" panose="02020603050405020304" pitchFamily="18" charset="0"/>
              </a:rPr>
              <a:t>Ultrasound </a:t>
            </a:r>
            <a:r>
              <a:rPr lang="en-IN" dirty="0" err="1">
                <a:latin typeface="Times New Roman" panose="02020603050405020304" pitchFamily="18" charset="0"/>
                <a:cs typeface="Times New Roman" panose="02020603050405020304" pitchFamily="18" charset="0"/>
              </a:rPr>
              <a:t>biomicroscopy</a:t>
            </a:r>
            <a:r>
              <a:rPr lang="en-IN" dirty="0">
                <a:latin typeface="Times New Roman" panose="02020603050405020304" pitchFamily="18" charset="0"/>
                <a:cs typeface="Times New Roman" panose="02020603050405020304" pitchFamily="18" charset="0"/>
              </a:rPr>
              <a:t> photograph of right eye showing IOL in sulcus and fibrosis between haptic and anterior capsule </a:t>
            </a:r>
            <a:r>
              <a:rPr lang="en-IN" dirty="0" err="1">
                <a:latin typeface="Times New Roman" panose="02020603050405020304" pitchFamily="18" charset="0"/>
                <a:cs typeface="Times New Roman" panose="02020603050405020304" pitchFamily="18" charset="0"/>
              </a:rPr>
              <a:t>rrhexis</a:t>
            </a:r>
            <a:r>
              <a:rPr lang="en-IN" dirty="0">
                <a:latin typeface="Times New Roman" panose="02020603050405020304" pitchFamily="18" charset="0"/>
                <a:cs typeface="Times New Roman" panose="02020603050405020304" pitchFamily="18" charset="0"/>
              </a:rPr>
              <a:t> margin</a:t>
            </a:r>
          </a:p>
          <a:p>
            <a:pPr marL="342900" indent="-342900">
              <a:buAutoNum type="alphaLcParenBoth"/>
            </a:pPr>
            <a:r>
              <a:rPr lang="en-IN" dirty="0">
                <a:latin typeface="Times New Roman" panose="02020603050405020304" pitchFamily="18" charset="0"/>
                <a:cs typeface="Times New Roman" panose="02020603050405020304" pitchFamily="18" charset="0"/>
              </a:rPr>
              <a:t>B scan of right eye showing normal findings</a:t>
            </a:r>
          </a:p>
          <a:p>
            <a:pPr marL="342900" indent="-342900">
              <a:buAutoNum type="alphaLcParenBoth"/>
            </a:pPr>
            <a:r>
              <a:rPr lang="en-IN" dirty="0">
                <a:latin typeface="Times New Roman" panose="02020603050405020304" pitchFamily="18" charset="0"/>
                <a:cs typeface="Times New Roman" panose="02020603050405020304" pitchFamily="18" charset="0"/>
              </a:rPr>
              <a:t>Photograph of explanted IOL</a:t>
            </a:r>
          </a:p>
          <a:p>
            <a:pPr marL="342900" indent="-342900">
              <a:buAutoNum type="alphaLcParenBoth"/>
            </a:pPr>
            <a:r>
              <a:rPr lang="en-IN" dirty="0">
                <a:latin typeface="Times New Roman" panose="02020603050405020304" pitchFamily="18" charset="0"/>
                <a:cs typeface="Times New Roman" panose="02020603050405020304" pitchFamily="18" charset="0"/>
              </a:rPr>
              <a:t>Postoperative Slit lamp photograph of right eye.</a:t>
            </a:r>
          </a:p>
        </p:txBody>
      </p:sp>
      <p:sp>
        <p:nvSpPr>
          <p:cNvPr id="21" name="TextBox 20">
            <a:extLst>
              <a:ext uri="{FF2B5EF4-FFF2-40B4-BE49-F238E27FC236}">
                <a16:creationId xmlns:a16="http://schemas.microsoft.com/office/drawing/2014/main" id="{96943807-823E-19AD-1112-C258242F1E11}"/>
              </a:ext>
            </a:extLst>
          </p:cNvPr>
          <p:cNvSpPr txBox="1"/>
          <p:nvPr/>
        </p:nvSpPr>
        <p:spPr>
          <a:xfrm>
            <a:off x="5341987" y="120223"/>
            <a:ext cx="1034257" cy="400110"/>
          </a:xfrm>
          <a:prstGeom prst="rect">
            <a:avLst/>
          </a:prstGeom>
          <a:noFill/>
        </p:spPr>
        <p:txBody>
          <a:bodyPr wrap="none" rtlCol="0">
            <a:spAutoFit/>
          </a:bodyPr>
          <a:lstStyle/>
          <a:p>
            <a:r>
              <a:rPr lang="en-IN" sz="2000" dirty="0">
                <a:solidFill>
                  <a:schemeClr val="accent3">
                    <a:lumMod val="40000"/>
                    <a:lumOff val="60000"/>
                  </a:schemeClr>
                </a:solidFill>
                <a:latin typeface="Times New Roman" panose="02020603050405020304" pitchFamily="18" charset="0"/>
                <a:cs typeface="Times New Roman" panose="02020603050405020304" pitchFamily="18" charset="0"/>
              </a:rPr>
              <a:t>CASE 2</a:t>
            </a:r>
          </a:p>
        </p:txBody>
      </p:sp>
    </p:spTree>
    <p:extLst>
      <p:ext uri="{BB962C8B-B14F-4D97-AF65-F5344CB8AC3E}">
        <p14:creationId xmlns:p14="http://schemas.microsoft.com/office/powerpoint/2010/main" val="950841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F9EB-ECD8-DC59-16EB-956198325802}"/>
              </a:ext>
            </a:extLst>
          </p:cNvPr>
          <p:cNvSpPr>
            <a:spLocks noGrp="1"/>
          </p:cNvSpPr>
          <p:nvPr>
            <p:ph type="title"/>
          </p:nvPr>
        </p:nvSpPr>
        <p:spPr>
          <a:xfrm>
            <a:off x="749626" y="222849"/>
            <a:ext cx="9404723" cy="1400530"/>
          </a:xfrm>
        </p:spPr>
        <p:txBody>
          <a:bodyPr>
            <a:normAutofit/>
          </a:bodyPr>
          <a:lstStyle/>
          <a:p>
            <a:r>
              <a:rPr lang="en-IN" sz="4000" dirty="0">
                <a:solidFill>
                  <a:schemeClr val="accent3">
                    <a:lumMod val="40000"/>
                    <a:lumOff val="60000"/>
                  </a:schemeClr>
                </a:solidFill>
                <a:latin typeface="Times New Roman" panose="02020603050405020304" pitchFamily="18" charset="0"/>
                <a:cs typeface="Times New Roman" panose="02020603050405020304" pitchFamily="18" charset="0"/>
              </a:rPr>
              <a:t>RESULT:</a:t>
            </a:r>
          </a:p>
        </p:txBody>
      </p:sp>
      <p:sp>
        <p:nvSpPr>
          <p:cNvPr id="3" name="Content Placeholder 2">
            <a:extLst>
              <a:ext uri="{FF2B5EF4-FFF2-40B4-BE49-F238E27FC236}">
                <a16:creationId xmlns:a16="http://schemas.microsoft.com/office/drawing/2014/main" id="{D2C75065-6E6D-3F6F-D6AD-A854E462DE17}"/>
              </a:ext>
            </a:extLst>
          </p:cNvPr>
          <p:cNvSpPr>
            <a:spLocks noGrp="1"/>
          </p:cNvSpPr>
          <p:nvPr>
            <p:ph idx="1"/>
          </p:nvPr>
        </p:nvSpPr>
        <p:spPr>
          <a:xfrm>
            <a:off x="6895275" y="923114"/>
            <a:ext cx="4968775" cy="4609586"/>
          </a:xfrm>
        </p:spPr>
        <p:txBody>
          <a:bodyPr>
            <a:noAutofit/>
          </a:bodyPr>
          <a:lstStyle/>
          <a:p>
            <a:pPr marL="0" indent="0">
              <a:buNone/>
            </a:pPr>
            <a:r>
              <a:rPr lang="en-IN" sz="2400" b="1" dirty="0">
                <a:solidFill>
                  <a:schemeClr val="accent3">
                    <a:lumMod val="75000"/>
                  </a:schemeClr>
                </a:solidFill>
                <a:latin typeface="Times New Roman" panose="02020603050405020304" pitchFamily="18" charset="0"/>
                <a:cs typeface="Times New Roman" panose="02020603050405020304" pitchFamily="18" charset="0"/>
              </a:rPr>
              <a:t>On Postoperative Day 1</a:t>
            </a:r>
          </a:p>
          <a:p>
            <a:pPr marL="0" indent="0">
              <a:buNone/>
            </a:pPr>
            <a:r>
              <a:rPr lang="en-IN" sz="2400" b="1" dirty="0">
                <a:solidFill>
                  <a:schemeClr val="accent1">
                    <a:lumMod val="60000"/>
                    <a:lumOff val="40000"/>
                  </a:schemeClr>
                </a:solidFill>
                <a:latin typeface="Times New Roman" panose="02020603050405020304" pitchFamily="18" charset="0"/>
                <a:cs typeface="Times New Roman" panose="02020603050405020304" pitchFamily="18" charset="0"/>
              </a:rPr>
              <a:t>Case 2-</a:t>
            </a:r>
          </a:p>
          <a:p>
            <a:pPr>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U</a:t>
            </a:r>
            <a:r>
              <a:rPr lang="en-IN" sz="2000" dirty="0">
                <a:latin typeface="Times New Roman" panose="02020603050405020304" pitchFamily="18" charset="0"/>
                <a:cs typeface="Times New Roman" panose="02020603050405020304" pitchFamily="18" charset="0"/>
              </a:rPr>
              <a:t>ncorrected vision </a:t>
            </a:r>
          </a:p>
          <a:p>
            <a:pPr marL="0" indent="0">
              <a:buNone/>
            </a:pPr>
            <a:r>
              <a:rPr lang="en-IN" dirty="0">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cs typeface="Times New Roman" panose="02020603050405020304" pitchFamily="18" charset="0"/>
              </a:rPr>
              <a:t>RE-6/60</a:t>
            </a:r>
            <a:endParaRPr lang="en-IN"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cs typeface="Times New Roman" panose="02020603050405020304" pitchFamily="18" charset="0"/>
              </a:rPr>
              <a:t>IOP : RE-12mm of hg</a:t>
            </a:r>
          </a:p>
          <a:p>
            <a:pPr>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Slit lamp findings:</a:t>
            </a:r>
            <a:endParaRPr lang="en-IN" sz="20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RE - mild corneal </a:t>
            </a:r>
            <a:r>
              <a:rPr lang="en-IN" sz="2000" dirty="0" err="1">
                <a:latin typeface="Times New Roman" panose="02020603050405020304" pitchFamily="18" charset="0"/>
                <a:cs typeface="Times New Roman" panose="02020603050405020304" pitchFamily="18" charset="0"/>
              </a:rPr>
              <a:t>edema</a:t>
            </a:r>
            <a:r>
              <a:rPr lang="en-IN" sz="2000"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Routine Topical postoperative medications-moxifloxacin, dexamethasone nepafenac eye drops advised.</a:t>
            </a:r>
          </a:p>
          <a:p>
            <a:pPr marL="0" indent="0">
              <a:buNone/>
            </a:pPr>
            <a:r>
              <a:rPr lang="en-IN" sz="2400" dirty="0">
                <a:latin typeface="Times New Roman" panose="02020603050405020304" pitchFamily="18" charset="0"/>
                <a:cs typeface="Times New Roman" panose="02020603050405020304" pitchFamily="18" charset="0"/>
              </a:rPr>
              <a:t> </a:t>
            </a:r>
            <a:r>
              <a:rPr lang="en-IN" sz="2400" b="1" dirty="0">
                <a:solidFill>
                  <a:schemeClr val="accent3">
                    <a:lumMod val="75000"/>
                  </a:schemeClr>
                </a:solidFill>
                <a:latin typeface="Times New Roman" panose="02020603050405020304" pitchFamily="18" charset="0"/>
                <a:cs typeface="Times New Roman" panose="02020603050405020304" pitchFamily="18" charset="0"/>
              </a:rPr>
              <a:t>Follow up visit( 1 week)</a:t>
            </a:r>
            <a:endParaRPr lang="en-IN"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BCVA -6/6(-0.75*90)</a:t>
            </a:r>
          </a:p>
          <a:p>
            <a:pPr>
              <a:buFont typeface="Arial" panose="020B0604020202020204" pitchFamily="34" charset="0"/>
              <a:buChar char="•"/>
            </a:pPr>
            <a:r>
              <a:rPr lang="en-IN" sz="2000" dirty="0" err="1">
                <a:latin typeface="Times New Roman" panose="02020603050405020304" pitchFamily="18" charset="0"/>
                <a:cs typeface="Times New Roman" panose="02020603050405020304" pitchFamily="18" charset="0"/>
              </a:rPr>
              <a:t>Iop</a:t>
            </a:r>
            <a:r>
              <a:rPr lang="en-IN" sz="2000" dirty="0">
                <a:latin typeface="Times New Roman" panose="02020603050405020304" pitchFamily="18" charset="0"/>
                <a:cs typeface="Times New Roman" panose="02020603050405020304" pitchFamily="18" charset="0"/>
              </a:rPr>
              <a:t> -14mm of hg</a:t>
            </a:r>
          </a:p>
          <a:p>
            <a:pPr>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Corneal </a:t>
            </a:r>
            <a:r>
              <a:rPr lang="en-IN" sz="2000" dirty="0" err="1">
                <a:latin typeface="Times New Roman" panose="02020603050405020304" pitchFamily="18" charset="0"/>
                <a:cs typeface="Times New Roman" panose="02020603050405020304" pitchFamily="18" charset="0"/>
              </a:rPr>
              <a:t>edema</a:t>
            </a:r>
            <a:r>
              <a:rPr lang="en-IN" sz="2000" dirty="0">
                <a:latin typeface="Times New Roman" panose="02020603050405020304" pitchFamily="18" charset="0"/>
                <a:cs typeface="Times New Roman" panose="02020603050405020304" pitchFamily="18" charset="0"/>
              </a:rPr>
              <a:t> resolved.</a:t>
            </a:r>
          </a:p>
        </p:txBody>
      </p:sp>
      <p:sp>
        <p:nvSpPr>
          <p:cNvPr id="4" name="Content Placeholder 2">
            <a:extLst>
              <a:ext uri="{FF2B5EF4-FFF2-40B4-BE49-F238E27FC236}">
                <a16:creationId xmlns:a16="http://schemas.microsoft.com/office/drawing/2014/main" id="{CBD8B5DC-6195-B0A4-43F4-4063A565E2DC}"/>
              </a:ext>
            </a:extLst>
          </p:cNvPr>
          <p:cNvSpPr txBox="1">
            <a:spLocks/>
          </p:cNvSpPr>
          <p:nvPr/>
        </p:nvSpPr>
        <p:spPr>
          <a:xfrm>
            <a:off x="806246" y="1012599"/>
            <a:ext cx="4645742" cy="50877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N" sz="2400" b="1" dirty="0">
                <a:solidFill>
                  <a:schemeClr val="accent3">
                    <a:lumMod val="75000"/>
                  </a:schemeClr>
                </a:solidFill>
                <a:latin typeface="Times New Roman" panose="02020603050405020304" pitchFamily="18" charset="0"/>
                <a:cs typeface="Times New Roman" panose="02020603050405020304" pitchFamily="18" charset="0"/>
              </a:rPr>
              <a:t>On Postoperative Day 1</a:t>
            </a:r>
          </a:p>
          <a:p>
            <a:pPr marL="0" indent="0">
              <a:buNone/>
            </a:pPr>
            <a:r>
              <a:rPr lang="en-IN" sz="2400" b="1" dirty="0">
                <a:solidFill>
                  <a:schemeClr val="accent1">
                    <a:lumMod val="60000"/>
                    <a:lumOff val="40000"/>
                  </a:schemeClr>
                </a:solidFill>
                <a:latin typeface="Times New Roman" panose="02020603050405020304" pitchFamily="18" charset="0"/>
                <a:cs typeface="Times New Roman" panose="02020603050405020304" pitchFamily="18" charset="0"/>
              </a:rPr>
              <a:t>Case 1-</a:t>
            </a:r>
          </a:p>
          <a:p>
            <a:r>
              <a:rPr lang="en-IN" sz="2000" dirty="0">
                <a:latin typeface="Times New Roman" panose="02020603050405020304" pitchFamily="18" charset="0"/>
                <a:cs typeface="Times New Roman" panose="02020603050405020304" pitchFamily="18" charset="0"/>
              </a:rPr>
              <a:t>Uncorrected vision </a:t>
            </a:r>
          </a:p>
          <a:p>
            <a:pPr marL="0" indent="0">
              <a:buNone/>
            </a:pPr>
            <a:r>
              <a:rPr lang="en-IN" sz="2000" dirty="0">
                <a:latin typeface="Times New Roman" panose="02020603050405020304" pitchFamily="18" charset="0"/>
                <a:cs typeface="Times New Roman" panose="02020603050405020304" pitchFamily="18" charset="0"/>
              </a:rPr>
              <a:t>     RE- Counting fingers 3m</a:t>
            </a:r>
          </a:p>
          <a:p>
            <a:r>
              <a:rPr lang="en-IN" sz="2000" dirty="0">
                <a:latin typeface="Times New Roman" panose="02020603050405020304" pitchFamily="18" charset="0"/>
                <a:cs typeface="Times New Roman" panose="02020603050405020304" pitchFamily="18" charset="0"/>
              </a:rPr>
              <a:t>IOP : RE-10mm of hg</a:t>
            </a:r>
          </a:p>
          <a:p>
            <a:r>
              <a:rPr lang="en-IN" sz="2000" dirty="0">
                <a:latin typeface="Times New Roman" panose="02020603050405020304" pitchFamily="18" charset="0"/>
                <a:cs typeface="Times New Roman" panose="02020603050405020304" pitchFamily="18" charset="0"/>
              </a:rPr>
              <a:t>Slit lamp findings: </a:t>
            </a:r>
          </a:p>
          <a:p>
            <a:pPr marL="0" indent="0">
              <a:buNone/>
            </a:pPr>
            <a:r>
              <a:rPr lang="en-IN" sz="2000" dirty="0">
                <a:latin typeface="Times New Roman" panose="02020603050405020304" pitchFamily="18" charset="0"/>
                <a:cs typeface="Times New Roman" panose="02020603050405020304" pitchFamily="18" charset="0"/>
              </a:rPr>
              <a:t>    RE - Mild corneal </a:t>
            </a:r>
            <a:r>
              <a:rPr lang="en-IN" sz="2000" dirty="0" err="1">
                <a:latin typeface="Times New Roman" panose="02020603050405020304" pitchFamily="18" charset="0"/>
                <a:cs typeface="Times New Roman" panose="02020603050405020304" pitchFamily="18" charset="0"/>
              </a:rPr>
              <a:t>edema</a:t>
            </a:r>
            <a:r>
              <a:rPr lang="en-IN" sz="2000" dirty="0">
                <a:latin typeface="Times New Roman" panose="02020603050405020304" pitchFamily="18" charset="0"/>
                <a:cs typeface="Times New Roman" panose="02020603050405020304" pitchFamily="18" charset="0"/>
              </a:rPr>
              <a:t> +</a:t>
            </a:r>
          </a:p>
          <a:p>
            <a:r>
              <a:rPr lang="en-IN" sz="2000" dirty="0">
                <a:latin typeface="Times New Roman" panose="02020603050405020304" pitchFamily="18" charset="0"/>
                <a:cs typeface="Times New Roman" panose="02020603050405020304" pitchFamily="18" charset="0"/>
              </a:rPr>
              <a:t>Routine Topical postoperative medications-moxifloxacin, dexamethasone, nepafenac eye drops advised.</a:t>
            </a:r>
          </a:p>
          <a:p>
            <a:pPr marL="0" indent="0">
              <a:buNone/>
            </a:pPr>
            <a:r>
              <a:rPr lang="en-IN" sz="2400" b="1" dirty="0">
                <a:solidFill>
                  <a:schemeClr val="accent3">
                    <a:lumMod val="75000"/>
                  </a:schemeClr>
                </a:solidFill>
                <a:latin typeface="Times New Roman" panose="02020603050405020304" pitchFamily="18" charset="0"/>
                <a:cs typeface="Times New Roman" panose="02020603050405020304" pitchFamily="18" charset="0"/>
              </a:rPr>
              <a:t> Follow up visit( 1 week)</a:t>
            </a:r>
          </a:p>
          <a:p>
            <a:r>
              <a:rPr lang="en-IN" sz="2000" dirty="0">
                <a:latin typeface="Times New Roman" panose="02020603050405020304" pitchFamily="18" charset="0"/>
                <a:cs typeface="Times New Roman" panose="02020603050405020304" pitchFamily="18" charset="0"/>
              </a:rPr>
              <a:t>BCVA -6/6(-1.50*95)</a:t>
            </a:r>
          </a:p>
          <a:p>
            <a:r>
              <a:rPr lang="en-IN" sz="2000" dirty="0">
                <a:latin typeface="Times New Roman" panose="02020603050405020304" pitchFamily="18" charset="0"/>
                <a:cs typeface="Times New Roman" panose="02020603050405020304" pitchFamily="18" charset="0"/>
              </a:rPr>
              <a:t>IOP -12mm of hg</a:t>
            </a:r>
          </a:p>
          <a:p>
            <a:r>
              <a:rPr lang="en-IN" sz="2000" dirty="0">
                <a:latin typeface="Times New Roman" panose="02020603050405020304" pitchFamily="18" charset="0"/>
                <a:cs typeface="Times New Roman" panose="02020603050405020304" pitchFamily="18" charset="0"/>
              </a:rPr>
              <a:t>Corneal </a:t>
            </a:r>
            <a:r>
              <a:rPr lang="en-IN" sz="2000" dirty="0" err="1">
                <a:latin typeface="Times New Roman" panose="02020603050405020304" pitchFamily="18" charset="0"/>
                <a:cs typeface="Times New Roman" panose="02020603050405020304" pitchFamily="18" charset="0"/>
              </a:rPr>
              <a:t>edema</a:t>
            </a:r>
            <a:r>
              <a:rPr lang="en-IN" sz="2000" dirty="0">
                <a:latin typeface="Times New Roman" panose="02020603050405020304" pitchFamily="18" charset="0"/>
                <a:cs typeface="Times New Roman" panose="02020603050405020304" pitchFamily="18" charset="0"/>
              </a:rPr>
              <a:t> resolved.</a:t>
            </a:r>
          </a:p>
        </p:txBody>
      </p:sp>
      <p:sp>
        <p:nvSpPr>
          <p:cNvPr id="14" name="Rectangle 13">
            <a:extLst>
              <a:ext uri="{FF2B5EF4-FFF2-40B4-BE49-F238E27FC236}">
                <a16:creationId xmlns:a16="http://schemas.microsoft.com/office/drawing/2014/main" id="{0F14AE8D-9D5D-EC5D-FF5D-E04B9FE7272A}"/>
              </a:ext>
            </a:extLst>
          </p:cNvPr>
          <p:cNvSpPr/>
          <p:nvPr/>
        </p:nvSpPr>
        <p:spPr>
          <a:xfrm>
            <a:off x="520860" y="954724"/>
            <a:ext cx="5139159" cy="5845401"/>
          </a:xfrm>
          <a:prstGeom prst="rect">
            <a:avLst/>
          </a:prstGeom>
          <a:noFill/>
          <a:ln w="5715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92FA8794-0463-714D-E799-FE9989BEB6F5}"/>
              </a:ext>
            </a:extLst>
          </p:cNvPr>
          <p:cNvSpPr/>
          <p:nvPr/>
        </p:nvSpPr>
        <p:spPr>
          <a:xfrm>
            <a:off x="6666509" y="946264"/>
            <a:ext cx="5139159" cy="5845401"/>
          </a:xfrm>
          <a:prstGeom prst="rect">
            <a:avLst/>
          </a:prstGeom>
          <a:noFill/>
          <a:ln w="5715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68405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ABA43-2E40-B6E7-8C13-20F17A4D12A1}"/>
              </a:ext>
            </a:extLst>
          </p:cNvPr>
          <p:cNvSpPr>
            <a:spLocks noGrp="1"/>
          </p:cNvSpPr>
          <p:nvPr>
            <p:ph type="title"/>
          </p:nvPr>
        </p:nvSpPr>
        <p:spPr>
          <a:xfrm>
            <a:off x="907026" y="319549"/>
            <a:ext cx="10515600" cy="607809"/>
          </a:xfrm>
        </p:spPr>
        <p:txBody>
          <a:bodyPr>
            <a:normAutofit fontScale="90000"/>
          </a:bodyPr>
          <a:lstStyle/>
          <a:p>
            <a:r>
              <a:rPr lang="en-IN" sz="4000" dirty="0">
                <a:solidFill>
                  <a:schemeClr val="accent3">
                    <a:lumMod val="40000"/>
                    <a:lumOff val="60000"/>
                  </a:schemeClr>
                </a:solidFill>
                <a:latin typeface="Times New Roman" panose="02020603050405020304" pitchFamily="18" charset="0"/>
                <a:cs typeface="Times New Roman" panose="02020603050405020304" pitchFamily="18" charset="0"/>
              </a:rPr>
              <a:t>DISCUSSION:</a:t>
            </a:r>
          </a:p>
        </p:txBody>
      </p:sp>
      <p:sp>
        <p:nvSpPr>
          <p:cNvPr id="3" name="Content Placeholder 2">
            <a:extLst>
              <a:ext uri="{FF2B5EF4-FFF2-40B4-BE49-F238E27FC236}">
                <a16:creationId xmlns:a16="http://schemas.microsoft.com/office/drawing/2014/main" id="{C4597C8B-F775-17C5-4225-9A8A10752DE1}"/>
              </a:ext>
            </a:extLst>
          </p:cNvPr>
          <p:cNvSpPr>
            <a:spLocks noGrp="1"/>
          </p:cNvSpPr>
          <p:nvPr>
            <p:ph idx="1"/>
          </p:nvPr>
        </p:nvSpPr>
        <p:spPr>
          <a:xfrm>
            <a:off x="838200" y="1140542"/>
            <a:ext cx="10515600" cy="5397909"/>
          </a:xfrm>
        </p:spPr>
        <p:txBody>
          <a:bodyPr>
            <a:noAutofit/>
          </a:bodyPr>
          <a:lstStyle/>
          <a:p>
            <a:pPr algn="just">
              <a:lnSpc>
                <a:spcPct val="100000"/>
              </a:lnSpc>
            </a:pPr>
            <a:r>
              <a:rPr lang="en-IN" sz="2000" dirty="0">
                <a:latin typeface="Times New Roman" panose="02020603050405020304" pitchFamily="18" charset="0"/>
                <a:cs typeface="Times New Roman" panose="02020603050405020304" pitchFamily="18" charset="0"/>
              </a:rPr>
              <a:t>IOL opacification is an infrequent and often delayed postoperative complication of cataract surgery.</a:t>
            </a:r>
          </a:p>
          <a:p>
            <a:pPr algn="just">
              <a:lnSpc>
                <a:spcPct val="100000"/>
              </a:lnSpc>
            </a:pPr>
            <a:r>
              <a:rPr lang="en-IN" sz="2000" dirty="0">
                <a:latin typeface="Times New Roman" panose="02020603050405020304" pitchFamily="18" charset="0"/>
                <a:cs typeface="Times New Roman" panose="02020603050405020304" pitchFamily="18" charset="0"/>
              </a:rPr>
              <a:t>The exact causes and the underlying mechanisms are still under investigation and believed to be multifactorial.</a:t>
            </a:r>
          </a:p>
          <a:p>
            <a:pPr algn="just">
              <a:lnSpc>
                <a:spcPct val="100000"/>
              </a:lnSpc>
            </a:pPr>
            <a:r>
              <a:rPr lang="en-US" sz="2000" dirty="0">
                <a:latin typeface="Times New Roman" panose="02020603050405020304" pitchFamily="18" charset="0"/>
                <a:cs typeface="Times New Roman" panose="02020603050405020304" pitchFamily="18" charset="0"/>
              </a:rPr>
              <a:t>There have been few reports regarding late postoperative opacification of IOL, the majority of them were hydrophilic acrylic material</a:t>
            </a:r>
            <a:r>
              <a:rPr lang="en-IN" sz="2000" dirty="0">
                <a:latin typeface="Times New Roman" panose="02020603050405020304" pitchFamily="18" charset="0"/>
                <a:cs typeface="Times New Roman" panose="02020603050405020304" pitchFamily="18" charset="0"/>
              </a:rPr>
              <a:t>.</a:t>
            </a:r>
          </a:p>
          <a:p>
            <a:pPr algn="just">
              <a:lnSpc>
                <a:spcPct val="100000"/>
              </a:lnSpc>
            </a:pPr>
            <a:r>
              <a:rPr lang="en-IN" dirty="0">
                <a:latin typeface="Times New Roman" panose="02020603050405020304" pitchFamily="18" charset="0"/>
                <a:cs typeface="Times New Roman" panose="02020603050405020304" pitchFamily="18" charset="0"/>
              </a:rPr>
              <a:t>Some studies have shown late opacification of IOL attributable to calcium deposition.</a:t>
            </a:r>
          </a:p>
          <a:p>
            <a:pPr algn="just">
              <a:lnSpc>
                <a:spcPct val="100000"/>
              </a:lnSpc>
            </a:pPr>
            <a:r>
              <a:rPr lang="en-IN" sz="2000" dirty="0">
                <a:latin typeface="Times New Roman" panose="02020603050405020304" pitchFamily="18" charset="0"/>
                <a:cs typeface="Times New Roman" panose="02020603050405020304" pitchFamily="18" charset="0"/>
              </a:rPr>
              <a:t>The definitive management is </a:t>
            </a:r>
            <a:r>
              <a:rPr lang="en-IN" sz="2000" dirty="0" err="1">
                <a:latin typeface="Times New Roman" panose="02020603050405020304" pitchFamily="18" charset="0"/>
                <a:cs typeface="Times New Roman" panose="02020603050405020304" pitchFamily="18" charset="0"/>
              </a:rPr>
              <a:t>e</a:t>
            </a:r>
            <a:r>
              <a:rPr lang="en-IN" dirty="0" err="1">
                <a:latin typeface="Times New Roman" panose="02020603050405020304" pitchFamily="18" charset="0"/>
                <a:cs typeface="Times New Roman" panose="02020603050405020304" pitchFamily="18" charset="0"/>
              </a:rPr>
              <a:t>xplantation</a:t>
            </a:r>
            <a:r>
              <a:rPr lang="en-IN" dirty="0">
                <a:latin typeface="Times New Roman" panose="02020603050405020304" pitchFamily="18" charset="0"/>
                <a:cs typeface="Times New Roman" panose="02020603050405020304" pitchFamily="18" charset="0"/>
              </a:rPr>
              <a:t> of opacified IOL followed by implantation of a new IOL.</a:t>
            </a:r>
          </a:p>
          <a:p>
            <a:pPr algn="just">
              <a:lnSpc>
                <a:spcPct val="100000"/>
              </a:lnSpc>
            </a:pPr>
            <a:r>
              <a:rPr lang="en-IN" dirty="0">
                <a:latin typeface="Times New Roman" panose="02020603050405020304" pitchFamily="18" charset="0"/>
                <a:cs typeface="Times New Roman" panose="02020603050405020304" pitchFamily="18" charset="0"/>
              </a:rPr>
              <a:t>It is vital to differentiate IOL opacification from Posterior capsule opacification (PCO) as therapeutic procedure for PCO such as posterior capsulotomy </a:t>
            </a:r>
            <a:r>
              <a:rPr lang="en-IN" sz="2000" dirty="0">
                <a:latin typeface="Times New Roman" panose="02020603050405020304" pitchFamily="18" charset="0"/>
                <a:cs typeface="Times New Roman" panose="02020603050405020304" pitchFamily="18" charset="0"/>
              </a:rPr>
              <a:t> with </a:t>
            </a:r>
            <a:r>
              <a:rPr lang="en-IN" sz="2000" dirty="0" err="1">
                <a:latin typeface="Times New Roman" panose="02020603050405020304" pitchFamily="18" charset="0"/>
                <a:cs typeface="Times New Roman" panose="02020603050405020304" pitchFamily="18" charset="0"/>
              </a:rPr>
              <a:t>Nd:YAG</a:t>
            </a:r>
            <a:r>
              <a:rPr lang="en-IN" sz="2000" dirty="0">
                <a:latin typeface="Times New Roman" panose="02020603050405020304" pitchFamily="18" charset="0"/>
                <a:cs typeface="Times New Roman" panose="02020603050405020304" pitchFamily="18" charset="0"/>
              </a:rPr>
              <a:t> laser, disturb the capsular bag and make </a:t>
            </a:r>
            <a:r>
              <a:rPr lang="en-IN" sz="2000" dirty="0" err="1">
                <a:latin typeface="Times New Roman" panose="02020603050405020304" pitchFamily="18" charset="0"/>
                <a:cs typeface="Times New Roman" panose="02020603050405020304" pitchFamily="18" charset="0"/>
              </a:rPr>
              <a:t>explantation</a:t>
            </a:r>
            <a:r>
              <a:rPr lang="en-IN" sz="2000" dirty="0">
                <a:latin typeface="Times New Roman" panose="02020603050405020304" pitchFamily="18" charset="0"/>
                <a:cs typeface="Times New Roman" panose="02020603050405020304" pitchFamily="18" charset="0"/>
              </a:rPr>
              <a:t> of opacified IOL and implantation of new IOL in capsular bag difficult .In addition it subject the patients to an unnecessary procedure which is not exempt from complications.</a:t>
            </a:r>
          </a:p>
          <a:p>
            <a:pPr marL="0" indent="0" algn="just">
              <a:lnSpc>
                <a:spcPct val="100000"/>
              </a:lnSpc>
              <a:buNone/>
            </a:pPr>
            <a:endParaRPr lang="en-IN" sz="2000" dirty="0">
              <a:latin typeface="Times New Roman" panose="02020603050405020304" pitchFamily="18" charset="0"/>
              <a:cs typeface="Times New Roman" panose="02020603050405020304" pitchFamily="18" charset="0"/>
            </a:endParaRPr>
          </a:p>
          <a:p>
            <a:pPr>
              <a:lnSpc>
                <a:spcPct val="100000"/>
              </a:lnSpc>
            </a:pP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99907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4131</TotalTime>
  <Words>1138</Words>
  <Application>Microsoft Office PowerPoint</Application>
  <PresentationFormat>Widescreen</PresentationFormat>
  <Paragraphs>136</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Arial</vt:lpstr>
      <vt:lpstr>Century Gothic</vt:lpstr>
      <vt:lpstr>Times New Roman</vt:lpstr>
      <vt:lpstr>Wingdings 3</vt:lpstr>
      <vt:lpstr>Ion</vt:lpstr>
      <vt:lpstr>Delayed Postoperative Intraocular Lens Opacification: Case report</vt:lpstr>
      <vt:lpstr>INTRODUCTION </vt:lpstr>
      <vt:lpstr>CASE REPORT:</vt:lpstr>
      <vt:lpstr>PowerPoint Presentation</vt:lpstr>
      <vt:lpstr>PowerPoint Presentation</vt:lpstr>
      <vt:lpstr>PowerPoint Presentation</vt:lpstr>
      <vt:lpstr>PowerPoint Presentation</vt:lpstr>
      <vt:lpstr>RESULT:</vt:lpstr>
      <vt:lpstr>DISCUSSION:</vt:lpstr>
      <vt:lpstr>CONCLUSION:</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ABHISHEK GAUTAM</dc:creator>
  <cp:lastModifiedBy>ABHISHEK GAUTAM</cp:lastModifiedBy>
  <cp:revision>2</cp:revision>
  <dcterms:created xsi:type="dcterms:W3CDTF">2024-08-11T14:38:18Z</dcterms:created>
  <dcterms:modified xsi:type="dcterms:W3CDTF">2024-08-15T16:56:19Z</dcterms:modified>
</cp:coreProperties>
</file>